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63" r:id="rId2"/>
  </p:sldMasterIdLst>
  <p:notesMasterIdLst>
    <p:notesMasterId r:id="rId19"/>
  </p:notesMasterIdLst>
  <p:handoutMasterIdLst>
    <p:handoutMasterId r:id="rId20"/>
  </p:handoutMasterIdLst>
  <p:sldIdLst>
    <p:sldId id="267" r:id="rId3"/>
    <p:sldId id="825" r:id="rId4"/>
    <p:sldId id="275" r:id="rId5"/>
    <p:sldId id="822" r:id="rId6"/>
    <p:sldId id="824" r:id="rId7"/>
    <p:sldId id="823" r:id="rId8"/>
    <p:sldId id="293" r:id="rId9"/>
    <p:sldId id="294" r:id="rId10"/>
    <p:sldId id="259" r:id="rId11"/>
    <p:sldId id="299" r:id="rId12"/>
    <p:sldId id="810" r:id="rId13"/>
    <p:sldId id="834" r:id="rId14"/>
    <p:sldId id="835" r:id="rId15"/>
    <p:sldId id="827" r:id="rId16"/>
    <p:sldId id="813" r:id="rId17"/>
    <p:sldId id="830" r:id="rId18"/>
  </p:sldIdLst>
  <p:sldSz cx="9144000" cy="6858000" type="screen4x3"/>
  <p:notesSz cx="7099300" cy="10234613"/>
  <p:embeddedFontLst>
    <p:embeddedFont>
      <p:font typeface="NDSFrutiger 45 Light" panose="02000403040000020004" pitchFamily="2" charset="0"/>
      <p:regular r:id="rId21"/>
      <p:bold r:id="rId22"/>
      <p: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" initials="V" lastIdx="1" clrIdx="0">
    <p:extLst>
      <p:ext uri="{19B8F6BF-5375-455C-9EA6-DF929625EA0E}">
        <p15:presenceInfo xmlns:p15="http://schemas.microsoft.com/office/powerpoint/2012/main" userId="VL" providerId="None"/>
      </p:ext>
    </p:extLst>
  </p:cmAuthor>
  <p:cmAuthor id="2" name="lübben" initials="l" lastIdx="1" clrIdx="1">
    <p:extLst>
      <p:ext uri="{19B8F6BF-5375-455C-9EA6-DF929625EA0E}">
        <p15:presenceInfo xmlns:p15="http://schemas.microsoft.com/office/powerpoint/2012/main" userId="lübb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708"/>
    <a:srgbClr val="B84950"/>
    <a:srgbClr val="303234"/>
    <a:srgbClr val="C31924"/>
    <a:srgbClr val="5B5F57"/>
    <a:srgbClr val="4B4E48"/>
    <a:srgbClr val="ACAEAA"/>
    <a:srgbClr val="F0B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53" autoAdjust="0"/>
  </p:normalViewPr>
  <p:slideViewPr>
    <p:cSldViewPr>
      <p:cViewPr varScale="1">
        <p:scale>
          <a:sx n="99" d="100"/>
          <a:sy n="99" d="100"/>
        </p:scale>
        <p:origin x="15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277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22"/>
    </p:cViewPr>
  </p:sorterViewPr>
  <p:notesViewPr>
    <p:cSldViewPr>
      <p:cViewPr varScale="1">
        <p:scale>
          <a:sx n="69" d="100"/>
          <a:sy n="69" d="100"/>
        </p:scale>
        <p:origin x="3019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2" Type="http://schemas.openxmlformats.org/officeDocument/2006/relationships/slide" Target="slides/slide8.xml"/><Relationship Id="rId1" Type="http://schemas.openxmlformats.org/officeDocument/2006/relationships/slide" Target="slides/slide7.xml"/><Relationship Id="rId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/>
          <a:lstStyle>
            <a:lvl1pPr algn="l">
              <a:defRPr sz="1200"/>
            </a:lvl1pPr>
          </a:lstStyle>
          <a:p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08" y="2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/>
          <a:lstStyle>
            <a:lvl1pPr algn="r">
              <a:defRPr sz="1200"/>
            </a:lvl1pPr>
          </a:lstStyle>
          <a:p>
            <a:fld id="{DE3D6E56-0DBF-46C2-A85E-AEAC4FFCBE16}" type="datetimeFigureOut">
              <a:rPr lang="de-DE" smtClean="0">
                <a:latin typeface="NDSFrutiger 45 Light" panose="02000403040000020004" pitchFamily="2" charset="0"/>
              </a:rPr>
              <a:pPr/>
              <a:t>30.08.2019</a:t>
            </a:fld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757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 anchor="b"/>
          <a:lstStyle>
            <a:lvl1pPr algn="l">
              <a:defRPr sz="1200"/>
            </a:lvl1pPr>
          </a:lstStyle>
          <a:p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08" y="9720757"/>
            <a:ext cx="3077137" cy="512222"/>
          </a:xfrm>
          <a:prstGeom prst="rect">
            <a:avLst/>
          </a:prstGeom>
        </p:spPr>
        <p:txBody>
          <a:bodyPr vert="horz" lIns="94755" tIns="47378" rIns="94755" bIns="47378" rtlCol="0" anchor="b"/>
          <a:lstStyle>
            <a:lvl1pPr algn="r">
              <a:defRPr sz="1200"/>
            </a:lvl1pPr>
          </a:lstStyle>
          <a:p>
            <a:fld id="{6AC00EB9-61AE-4107-A1E4-B4103CCE37E8}" type="slidenum">
              <a:rPr lang="de-DE" smtClean="0">
                <a:latin typeface="NDSFrutiger 45 Light" panose="02000403040000020004" pitchFamily="2" charset="0"/>
              </a:rPr>
              <a:pPr/>
              <a:t>‹Nr.›</a:t>
            </a:fld>
            <a:endParaRPr lang="de-DE" dirty="0">
              <a:latin typeface="NDSFrutiger 45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82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/>
          <a:lstStyle>
            <a:lvl1pPr algn="l">
              <a:defRPr sz="1200">
                <a:latin typeface="NDSFrutiger 45 Light" panose="020004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41" y="3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/>
          <a:lstStyle>
            <a:lvl1pPr algn="r">
              <a:defRPr sz="1200">
                <a:latin typeface="NDSFrutiger 45 Light" panose="02000403040000020004" pitchFamily="2" charset="0"/>
              </a:defRPr>
            </a:lvl1pPr>
          </a:lstStyle>
          <a:p>
            <a:fld id="{7E8C253B-3D09-42D8-BAF4-B5DB6BBFFB4A}" type="datetimeFigureOut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9938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6" rIns="91429" bIns="45716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8"/>
            <a:ext cx="5680075" cy="4605338"/>
          </a:xfrm>
          <a:prstGeom prst="rect">
            <a:avLst/>
          </a:prstGeom>
        </p:spPr>
        <p:txBody>
          <a:bodyPr vert="horz" lIns="91429" tIns="45716" rIns="91429" bIns="45716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 anchor="b"/>
          <a:lstStyle>
            <a:lvl1pPr algn="l">
              <a:defRPr sz="1200">
                <a:latin typeface="NDSFrutiger 45 Light" panose="020004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41" y="9721851"/>
            <a:ext cx="3076575" cy="511175"/>
          </a:xfrm>
          <a:prstGeom prst="rect">
            <a:avLst/>
          </a:prstGeom>
        </p:spPr>
        <p:txBody>
          <a:bodyPr vert="horz" lIns="91429" tIns="45716" rIns="91429" bIns="45716" rtlCol="0" anchor="b"/>
          <a:lstStyle>
            <a:lvl1pPr algn="r">
              <a:defRPr sz="1200">
                <a:latin typeface="NDSFrutiger 45 Light" panose="02000403040000020004" pitchFamily="2" charset="0"/>
              </a:defRPr>
            </a:lvl1pPr>
          </a:lstStyle>
          <a:p>
            <a:fld id="{3CA7E87C-7A74-4F2A-BA76-1918C015286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17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DSFrutiger 45 Light" panose="0200040304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64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20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08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50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9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9975" y="793750"/>
            <a:ext cx="5272088" cy="3954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13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8599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82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242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8388" y="792163"/>
            <a:ext cx="5275262" cy="395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5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6118448"/>
            <a:ext cx="7992888" cy="334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4B4E4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Aufzählung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32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B4E4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9E87-FE16-4A6D-9132-8FDB20A8DA0D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1904" y="2492896"/>
            <a:ext cx="5486400" cy="3458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35696" y="126876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B4E4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AD80-8FC4-4B82-BDB2-BEA06A224ED2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5626968" cy="1143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540D6-950B-4AB0-9D02-B46EDD02B89F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5847-9CF9-44A6-9157-59DB685385C3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3"/>
          </p:nvPr>
        </p:nvSpPr>
        <p:spPr>
          <a:xfrm>
            <a:off x="468313" y="1268413"/>
            <a:ext cx="8135937" cy="47529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85268-EB0C-4330-AAAF-F4FF17162BF7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 dirty="0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468313" y="1268413"/>
            <a:ext cx="3382962" cy="46085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0" y="1268413"/>
            <a:ext cx="3960813" cy="46815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 userDrawn="1"/>
        </p:nvSpPr>
        <p:spPr bwMode="auto">
          <a:xfrm>
            <a:off x="0" y="14101244"/>
            <a:ext cx="20828816" cy="9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4500">
                <a:latin typeface="NDSFrutiger 45 Light"/>
              </a:rPr>
              <a:pPr algn="r"/>
              <a:t>‹Nr.›</a:t>
            </a:fld>
            <a:endParaRPr lang="de-DE" sz="4500" dirty="0">
              <a:latin typeface="NDSFrutiger 45 Light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 userDrawn="1"/>
        </p:nvSpPr>
        <p:spPr bwMode="auto">
          <a:xfrm>
            <a:off x="351974" y="14434426"/>
            <a:ext cx="20828816" cy="9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4500">
                <a:latin typeface="NDSFrutiger 45 Light"/>
              </a:rPr>
              <a:pPr algn="r"/>
              <a:t>‹Nr.›</a:t>
            </a:fld>
            <a:endParaRPr lang="de-DE" sz="4500" dirty="0">
              <a:latin typeface="NDSFrutiger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304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57540D6-950B-4AB0-9D02-B46EDD02B89F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3568" y="1412776"/>
            <a:ext cx="2787170" cy="403244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4284663" y="1268413"/>
            <a:ext cx="4103687" cy="4824412"/>
          </a:xfrm>
          <a:prstGeom prst="rect">
            <a:avLst/>
          </a:prstGeom>
        </p:spPr>
        <p:txBody>
          <a:bodyPr/>
          <a:lstStyle>
            <a:lvl1pPr marL="1588" indent="0">
              <a:lnSpc>
                <a:spcPct val="100000"/>
              </a:lnSpc>
              <a:spcBef>
                <a:spcPts val="200"/>
              </a:spcBef>
              <a:buFontTx/>
              <a:buNone/>
              <a:tabLst>
                <a:tab pos="900000" algn="l"/>
              </a:tabLst>
              <a:defRPr sz="2000">
                <a:solidFill>
                  <a:srgbClr val="4B4E48"/>
                </a:solidFill>
              </a:defRPr>
            </a:lvl1pPr>
            <a:lvl2pPr indent="0">
              <a:spcBef>
                <a:spcPts val="0"/>
              </a:spcBef>
              <a:buFontTx/>
              <a:buNone/>
              <a:defRPr/>
            </a:lvl2pPr>
            <a:lvl3pPr indent="0">
              <a:spcBef>
                <a:spcPts val="0"/>
              </a:spcBef>
              <a:buFontTx/>
              <a:buNone/>
              <a:defRPr/>
            </a:lvl3pPr>
            <a:lvl4pPr indent="0">
              <a:spcBef>
                <a:spcPts val="0"/>
              </a:spcBef>
              <a:buFontTx/>
              <a:buNone/>
              <a:defRPr/>
            </a:lvl4pPr>
            <a:lvl5pPr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205782D8-BA6A-4319-A9E5-B8EE0582660C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629C89BF-8901-4CDB-8B38-832202374CAB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015A962B-B4A9-43A8-AB1C-A8B63385615D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B4E48"/>
                </a:solidFill>
              </a:defRPr>
            </a:lvl1pPr>
          </a:lstStyle>
          <a:p>
            <a:fld id="{D9E835C2-8C93-4FB4-A07B-2CCE97ED48E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16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4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200">
                <a:solidFill>
                  <a:srgbClr val="4B4E48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89BF-8901-4CDB-8B38-832202374CAB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ufzählung gegen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8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4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1800">
                <a:solidFill>
                  <a:srgbClr val="4B4E4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962B-B4A9-43A8-AB1C-A8B63385615D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ufzählung gegenüber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72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4B4E4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1pPr>
            <a:lvl2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2pPr>
            <a:lvl3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3pPr>
            <a:lvl4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4pPr>
            <a:lvl5pPr>
              <a:buClr>
                <a:srgbClr val="C31924"/>
              </a:buClr>
              <a:defRPr sz="2000">
                <a:solidFill>
                  <a:srgbClr val="4B4E48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CDC9-4318-4772-B60F-C4C2527FB258}" type="datetime1">
              <a:rPr lang="de-DE" smtClean="0"/>
              <a:pPr/>
              <a:t>30.08.2019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E835C2-8C93-4FB4-A07B-2CCE97ED48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Titel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2718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4752000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10"/>
          <p:cNvCxnSpPr/>
          <p:nvPr userDrawn="1"/>
        </p:nvCxnSpPr>
        <p:spPr>
          <a:xfrm>
            <a:off x="0" y="4717448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4664"/>
            <a:ext cx="2890975" cy="15289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9" r:id="rId4"/>
    <p:sldLayoutId id="2147483680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B5F57"/>
          </a:solidFill>
          <a:latin typeface="NDSFrutiger 45 Ligh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NDSFrutiger 45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9503" y="-27384"/>
            <a:ext cx="5626968" cy="94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98562" y="651318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B4E48"/>
                </a:solidFill>
              </a:defRPr>
            </a:lvl1pPr>
          </a:lstStyle>
          <a:p>
            <a:r>
              <a:rPr lang="de-DE" dirty="0" smtClean="0"/>
              <a:t>Titel oder Kapitel des Vortrags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562" y="65131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B4E48"/>
                </a:solidFill>
              </a:defRPr>
            </a:lvl1pPr>
          </a:lstStyle>
          <a:p>
            <a:fld id="{7B2BBC6D-92AF-4505-8904-A4FC390E0922}" type="datetime1">
              <a:rPr lang="de-DE" smtClean="0"/>
              <a:pPr/>
              <a:t>30.08.2019</a:t>
            </a:fld>
            <a:endParaRPr lang="de-DE" dirty="0"/>
          </a:p>
        </p:txBody>
      </p:sp>
      <p:sp>
        <p:nvSpPr>
          <p:cNvPr id="10" name="Text Box 29"/>
          <p:cNvSpPr txBox="1">
            <a:spLocks noChangeArrowheads="1"/>
          </p:cNvSpPr>
          <p:nvPr userDrawn="1"/>
        </p:nvSpPr>
        <p:spPr bwMode="auto">
          <a:xfrm>
            <a:off x="6516216" y="6532695"/>
            <a:ext cx="2160240" cy="34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06197" tIns="103099" rIns="206197" bIns="103099">
            <a:prstTxWarp prst="textNoShape">
              <a:avLst/>
            </a:prstTxWarp>
            <a:spAutoFit/>
          </a:bodyPr>
          <a:lstStyle/>
          <a:p>
            <a:pPr algn="r"/>
            <a:fld id="{61221779-8891-234B-818B-591DB7D9EDD5}" type="slidenum">
              <a:rPr lang="de-DE" sz="900">
                <a:solidFill>
                  <a:srgbClr val="4B4E48"/>
                </a:solidFill>
                <a:latin typeface="NDSFrutiger 45 Light"/>
                <a:cs typeface="NDSFrutiger 45 Light"/>
              </a:rPr>
              <a:pPr algn="r"/>
              <a:t>‹Nr.›</a:t>
            </a:fld>
            <a:endParaRPr lang="de-DE" sz="900" dirty="0">
              <a:solidFill>
                <a:srgbClr val="4B4E48"/>
              </a:solidFill>
              <a:latin typeface="NDSFrutiger 45 Light"/>
              <a:cs typeface="NDSFrutiger 45 Light"/>
            </a:endParaRP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-23091" y="6556132"/>
            <a:ext cx="9144000" cy="0"/>
          </a:xfrm>
          <a:prstGeom prst="line">
            <a:avLst/>
          </a:prstGeom>
          <a:ln w="12700">
            <a:solidFill>
              <a:srgbClr val="ACAEA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6"/>
          <p:cNvCxnSpPr/>
          <p:nvPr userDrawn="1"/>
        </p:nvCxnSpPr>
        <p:spPr>
          <a:xfrm>
            <a:off x="0" y="943272"/>
            <a:ext cx="9144000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0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6350" cmpd="sng">
            <a:solidFill>
              <a:srgbClr val="30323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9" y="51145"/>
            <a:ext cx="1562534" cy="82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81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 cap="all" baseline="0">
          <a:solidFill>
            <a:srgbClr val="4B4E48"/>
          </a:solidFill>
          <a:latin typeface="NDSFrutiger 45 Light"/>
          <a:ea typeface="+mj-ea"/>
          <a:cs typeface="NDSFrutiger 45 Light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ade-hs.de/ttu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www.jade-hs.de/ttu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de-hs.de/tt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3168352"/>
          </a:xfrm>
        </p:spPr>
        <p:txBody>
          <a:bodyPr>
            <a:normAutofit/>
          </a:bodyPr>
          <a:lstStyle/>
          <a:p>
            <a:r>
              <a:rPr lang="en-US" dirty="0" err="1" smtClean="0"/>
              <a:t>Summerprogram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err="1" smtClean="0"/>
              <a:t>summerproject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2020 in Germany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Wilhelmshaven, </a:t>
            </a:r>
            <a:r>
              <a:rPr lang="de-DE" dirty="0" err="1" smtClean="0"/>
              <a:t>summer</a:t>
            </a:r>
            <a:r>
              <a:rPr lang="de-DE" dirty="0" smtClean="0"/>
              <a:t> 2019</a:t>
            </a:r>
          </a:p>
          <a:p>
            <a:endParaRPr lang="de-DE" dirty="0"/>
          </a:p>
        </p:txBody>
      </p:sp>
      <p:pic>
        <p:nvPicPr>
          <p:cNvPr id="4" name="Grafik 3" descr="2000px-Flag_of_Germany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861048"/>
            <a:ext cx="718333" cy="43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745" y="2886271"/>
            <a:ext cx="2354717" cy="1631908"/>
          </a:xfrm>
          <a:prstGeom prst="rect">
            <a:avLst/>
          </a:prstGeom>
        </p:spPr>
      </p:pic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10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3368" y="1014083"/>
            <a:ext cx="489674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cs typeface="Arial" pitchFamily="34" charset="0"/>
              </a:rPr>
              <a:t>City at </a:t>
            </a:r>
            <a:r>
              <a:rPr lang="de-DE" sz="2000" dirty="0" err="1" smtClean="0">
                <a:cs typeface="Arial" pitchFamily="34" charset="0"/>
              </a:rPr>
              <a:t>the</a:t>
            </a:r>
            <a:r>
              <a:rPr lang="de-DE" sz="2000" dirty="0" smtClean="0">
                <a:cs typeface="Arial" pitchFamily="34" charset="0"/>
              </a:rPr>
              <a:t> North </a:t>
            </a:r>
            <a:r>
              <a:rPr lang="de-DE" sz="2000" dirty="0" err="1" smtClean="0">
                <a:cs typeface="Arial" pitchFamily="34" charset="0"/>
              </a:rPr>
              <a:t>Sea</a:t>
            </a:r>
            <a:endParaRPr lang="de-DE" sz="2000" dirty="0" smtClean="0">
              <a:cs typeface="Arial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Largest continuous tidal flats in the world!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Lower Saxony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Sea National Park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UNESCO World Heritage since 2009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de-DE" sz="1600" dirty="0"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684403"/>
            <a:ext cx="3598972" cy="169969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16" y="2132856"/>
            <a:ext cx="2728502" cy="201622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067460"/>
            <a:ext cx="2921149" cy="148836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07" y="4280834"/>
            <a:ext cx="2467268" cy="21088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718" y="2550462"/>
            <a:ext cx="2538910" cy="1494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7151" y="4205331"/>
            <a:ext cx="2121057" cy="14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9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11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3368" y="1014083"/>
            <a:ext cx="1659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cs typeface="Arial" pitchFamily="34" charset="0"/>
              </a:rPr>
              <a:t>Watersports</a:t>
            </a:r>
            <a:endParaRPr lang="de-DE" sz="2000" dirty="0" smtClean="0"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29779" y="6030028"/>
            <a:ext cx="367041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2400" dirty="0" err="1" smtClean="0">
                <a:cs typeface="Arial" pitchFamily="34" charset="0"/>
              </a:rPr>
              <a:t>Watersports</a:t>
            </a:r>
            <a:endParaRPr lang="de-DE" sz="2400" dirty="0">
              <a:cs typeface="Arial" pitchFamily="34" charset="0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24" y="2534923"/>
            <a:ext cx="2502501" cy="1844997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5" y="3057789"/>
            <a:ext cx="2582129" cy="1541299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52" y="1488318"/>
            <a:ext cx="3782853" cy="1286632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121" y="4772121"/>
            <a:ext cx="3448447" cy="1253007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1235919"/>
            <a:ext cx="2745436" cy="2021411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958" y="3436249"/>
            <a:ext cx="2137877" cy="22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29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634168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de-DE" baseline="30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Summerprogram 2020 in GERMANY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51519" y="1450268"/>
            <a:ext cx="6463629" cy="484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OFFER IN 2020: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 weeks 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Germany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Jade - July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August 16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offered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courses:</a:t>
            </a:r>
          </a:p>
          <a:p>
            <a:pPr marL="0" lv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Circuits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ECE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3302???)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PSPICE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simulate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circuits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verify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Fluid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Mechanics 3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3305)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basic knowledge of technical fluid mechanics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professional analysis of functionality and interaction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practice-relevant fluidic problems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Engineering 3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ENGR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3301)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Part 1: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Intercultural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Understanding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intercultural competencies for global business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Part 2: Innovation Engineering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methods of customer-centric innovation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lvl="0"/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$2.500 housing &amp;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620 program &amp; activities fee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39961"/>
            <a:ext cx="1099535" cy="66400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048682"/>
            <a:ext cx="2025874" cy="17396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376" y="2864621"/>
            <a:ext cx="3026087" cy="106613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755" y="4017583"/>
            <a:ext cx="3026087" cy="108956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1520" y="1052736"/>
            <a:ext cx="6463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1987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summerprograms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2010!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157" y="5197971"/>
            <a:ext cx="2209654" cy="125483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5423809" y="5137528"/>
            <a:ext cx="1399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Largest continuous tidal flats in the world!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Lower Saxony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Sea National Park</a:t>
            </a:r>
          </a:p>
          <a:p>
            <a:pPr algn="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Heritage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since 2009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386122" y="616600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www.jade-hs.de/ttu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95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13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771800" y="616530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www.jade-hs.de/ttu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58" y="1055849"/>
            <a:ext cx="2592288" cy="194421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928" y="2711574"/>
            <a:ext cx="2976618" cy="1215188"/>
          </a:xfrm>
          <a:prstGeom prst="rect">
            <a:avLst/>
          </a:prstGeom>
        </p:spPr>
      </p:pic>
      <p:sp>
        <p:nvSpPr>
          <p:cNvPr id="22" name="Titel 23"/>
          <p:cNvSpPr txBox="1">
            <a:spLocks/>
          </p:cNvSpPr>
          <p:nvPr/>
        </p:nvSpPr>
        <p:spPr>
          <a:xfrm>
            <a:off x="450000" y="0"/>
            <a:ext cx="5634168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baseline="0">
                <a:solidFill>
                  <a:srgbClr val="4B4E48"/>
                </a:solidFill>
                <a:latin typeface="NDSFrutiger 45 Light"/>
                <a:ea typeface="+mj-ea"/>
                <a:cs typeface="NDSFrutiger 45 Light"/>
              </a:defRPr>
            </a:lvl1pPr>
          </a:lstStyle>
          <a:p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baseline="30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SummerproJECT</a:t>
            </a:r>
            <a:r>
              <a:rPr lang="de-DE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in GERMANY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39961"/>
            <a:ext cx="1099535" cy="664005"/>
          </a:xfrm>
          <a:prstGeom prst="rect">
            <a:avLst/>
          </a:prstGeom>
        </p:spPr>
      </p:pic>
      <p:graphicFrame>
        <p:nvGraphicFramePr>
          <p:cNvPr id="19" name="Tabelle 18"/>
          <p:cNvGraphicFramePr>
            <a:graphicFrameLocks noGrp="1"/>
          </p:cNvGraphicFramePr>
          <p:nvPr>
            <p:extLst/>
          </p:nvPr>
        </p:nvGraphicFramePr>
        <p:xfrm>
          <a:off x="323528" y="2564904"/>
          <a:ext cx="5100281" cy="294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264">
                  <a:extLst>
                    <a:ext uri="{9D8B030D-6E8A-4147-A177-3AD203B41FA5}">
                      <a16:colId xmlns:a16="http://schemas.microsoft.com/office/drawing/2014/main" val="978501191"/>
                    </a:ext>
                  </a:extLst>
                </a:gridCol>
                <a:gridCol w="2823017">
                  <a:extLst>
                    <a:ext uri="{9D8B030D-6E8A-4147-A177-3AD203B41FA5}">
                      <a16:colId xmlns:a16="http://schemas.microsoft.com/office/drawing/2014/main" val="3655270915"/>
                    </a:ext>
                  </a:extLst>
                </a:gridCol>
              </a:tblGrid>
              <a:tr h="704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March/April 2020</a:t>
                      </a:r>
                    </a:p>
                    <a:p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Grouping</a:t>
                      </a: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 of sub-projects</a:t>
                      </a:r>
                    </a:p>
                    <a:p>
                      <a:pPr marL="228600" marR="0" lvl="1" indent="-228600" algn="l" defTabSz="10668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lrTx/>
                        <a:buSzTx/>
                        <a:buFontTx/>
                        <a:buChar char="••"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Literature research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conferences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171429"/>
                  </a:ext>
                </a:extLst>
              </a:tr>
              <a:tr h="10717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TTU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6</a:t>
                      </a:r>
                      <a:r>
                        <a:rPr lang="en-US" sz="1050" b="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August 16</a:t>
                      </a:r>
                      <a:r>
                        <a:rPr lang="en-US" sz="1050" b="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personal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meetings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Preparatory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Detailed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Creating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functions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Resolving</a:t>
                      </a:r>
                      <a:r>
                        <a:rPr lang="de-DE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problems</a:t>
                      </a:r>
                      <a:endParaRPr lang="de-DE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de-DE" sz="105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Documentation</a:t>
                      </a:r>
                      <a:endParaRPr lang="en-US" sz="1050" b="0" kern="1200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773387"/>
                  </a:ext>
                </a:extLst>
              </a:tr>
              <a:tr h="5728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August/September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work</a:t>
                      </a:r>
                      <a:endParaRPr lang="de-DE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1" indent="-228600" algn="l" defTabSz="10668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lrTx/>
                        <a:buSzTx/>
                        <a:buFontTx/>
                        <a:buChar char="••"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Solving last problems</a:t>
                      </a:r>
                    </a:p>
                    <a:p>
                      <a:pPr marL="228600" marR="0" lvl="1" indent="-228600" algn="l" defTabSz="10668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lrTx/>
                        <a:buSzTx/>
                        <a:buFontTx/>
                        <a:buChar char="••"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tests</a:t>
                      </a:r>
                    </a:p>
                    <a:p>
                      <a:pPr marL="228600" marR="0" lvl="1" indent="-228600" algn="l" defTabSz="106680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lrTx/>
                        <a:buSzTx/>
                        <a:buFontTx/>
                        <a:buChar char="••"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78655"/>
                  </a:ext>
                </a:extLst>
              </a:tr>
              <a:tr h="554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Jade students travel to </a:t>
                      </a:r>
                      <a:r>
                        <a:rPr lang="en-US" sz="105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TTU</a:t>
                      </a:r>
                      <a:endParaRPr lang="en-US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Finals tests</a:t>
                      </a:r>
                    </a:p>
                    <a:p>
                      <a:pPr marL="228600" lvl="1" indent="-228600" algn="l" defTabSz="10668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•"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presentation at </a:t>
                      </a:r>
                      <a:r>
                        <a:rPr lang="en-US" sz="1050" b="0" kern="120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TTU</a:t>
                      </a:r>
                      <a:endParaRPr lang="de-DE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218202"/>
                  </a:ext>
                </a:extLst>
              </a:tr>
            </a:tbl>
          </a:graphicData>
        </a:graphic>
      </p:graphicFrame>
      <p:sp>
        <p:nvSpPr>
          <p:cNvPr id="29" name="Textfeld 28"/>
          <p:cNvSpPr txBox="1"/>
          <p:nvPr/>
        </p:nvSpPr>
        <p:spPr>
          <a:xfrm>
            <a:off x="251520" y="1450268"/>
            <a:ext cx="6192688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OFFER IN 2020: </a:t>
            </a:r>
            <a:r>
              <a:rPr lang="en-US" b="1" dirty="0"/>
              <a:t>international smart home project</a:t>
            </a:r>
            <a:endParaRPr lang="de-DE" dirty="0"/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March –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weeks in Germany at Jade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July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August 16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x 3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(3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theoretical part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practical part)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51520" y="1052736"/>
            <a:ext cx="6463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1987 -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Summerprojects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3755" y="4017583"/>
            <a:ext cx="3026087" cy="1089567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5423809" y="5137528"/>
            <a:ext cx="1399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Largest continuous tidal flats in the world!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Lower Saxony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Sea National Park</a:t>
            </a:r>
          </a:p>
          <a:p>
            <a:pPr algn="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Heritage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since 2009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7157" y="5197971"/>
            <a:ext cx="2209654" cy="125483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87913" y="5517232"/>
            <a:ext cx="324640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$2.500 housing &amp; breakfast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$   750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program &amp; activities fee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TTU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6172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14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International </a:t>
            </a:r>
            <a:r>
              <a:rPr lang="de-DE" dirty="0" err="1"/>
              <a:t>experience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7624" y="614463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International </a:t>
            </a:r>
            <a:r>
              <a:rPr lang="de-DE" sz="2000" dirty="0" err="1" smtClean="0"/>
              <a:t>experience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group-work</a:t>
            </a:r>
            <a:r>
              <a:rPr lang="de-DE" sz="2000" dirty="0" smtClean="0"/>
              <a:t> in Wilhelmshaven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60" y="1286823"/>
            <a:ext cx="3168336" cy="211146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88100"/>
            <a:ext cx="5009295" cy="28281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92" y="3580036"/>
            <a:ext cx="3663186" cy="24412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0" y="3818776"/>
            <a:ext cx="3584232" cy="22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15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NDSFrutiger 45 Light" pitchFamily="2" charset="0"/>
              </a:rPr>
              <a:t>Additional </a:t>
            </a:r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program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9202" y="620495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Having</a:t>
            </a:r>
            <a:r>
              <a:rPr lang="de-DE" sz="2000" dirty="0"/>
              <a:t> </a:t>
            </a:r>
            <a:r>
              <a:rPr lang="de-DE" sz="2000" dirty="0" err="1" smtClean="0"/>
              <a:t>fun</a:t>
            </a:r>
            <a:r>
              <a:rPr lang="de-DE" sz="2000" dirty="0" smtClean="0"/>
              <a:t>.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1026602"/>
            <a:ext cx="49685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program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guided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town walk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sightseeing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Wilhelmshaven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welcome dinner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German Emigration Center Bremerhaven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volleyball with dinner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Spiekeroog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island daytrip - World Heritage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Wadden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Sea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inner/outer harbor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roundtrip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German Navy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barbeque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89485"/>
            <a:ext cx="2844367" cy="139184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156561"/>
            <a:ext cx="2844367" cy="17928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83938"/>
            <a:ext cx="2844367" cy="189577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2945479"/>
            <a:ext cx="2496321" cy="84356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25" y="5389055"/>
            <a:ext cx="3448871" cy="109227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02" y="3875086"/>
            <a:ext cx="3452294" cy="146684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768" y="4166324"/>
            <a:ext cx="2130218" cy="20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40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16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6354248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NDSFrutiger 45 Light" pitchFamily="2" charset="0"/>
              </a:rPr>
              <a:t>WEBSITE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15616" y="90872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/>
              <a:t>Visit</a:t>
            </a:r>
            <a:r>
              <a:rPr lang="de-DE" sz="2800" dirty="0" smtClean="0"/>
              <a:t> Germany Wilhelmshaven!</a:t>
            </a:r>
            <a:endParaRPr lang="de-DE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539552" y="573325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 smtClean="0">
                <a:hlinkClick r:id="rId3"/>
              </a:rPr>
              <a:t>www.jade-hs.de</a:t>
            </a:r>
            <a:r>
              <a:rPr lang="de-DE" sz="4000" dirty="0" smtClean="0">
                <a:hlinkClick r:id="rId3"/>
              </a:rPr>
              <a:t>/</a:t>
            </a:r>
            <a:r>
              <a:rPr lang="de-DE" sz="4000" dirty="0" err="1" smtClean="0">
                <a:hlinkClick r:id="rId3"/>
              </a:rPr>
              <a:t>ttu</a:t>
            </a:r>
            <a:endParaRPr lang="de-DE" sz="5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431940"/>
            <a:ext cx="6624736" cy="43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/>
              </a:rPr>
              <a:pPr/>
              <a:t>2</a:t>
            </a:fld>
            <a:endParaRPr lang="de-DE" sz="2700" dirty="0">
              <a:latin typeface="NDSFrutiger 45 Light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006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NDSFrutiger 45 Light" pitchFamily="2" charset="0"/>
              </a:rPr>
              <a:t>cooperation</a:t>
            </a:r>
            <a:endParaRPr lang="de-DE" dirty="0">
              <a:solidFill>
                <a:schemeClr val="tx1"/>
              </a:solidFill>
              <a:latin typeface="NDSFrutiger 45 Light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12523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… </a:t>
            </a:r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dirty="0"/>
              <a:t>intensive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summerprograms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projects</a:t>
            </a:r>
            <a:r>
              <a:rPr lang="de-DE" sz="2000" dirty="0" smtClean="0"/>
              <a:t> </a:t>
            </a:r>
            <a:r>
              <a:rPr lang="de-DE" sz="2000" dirty="0" err="1" smtClean="0"/>
              <a:t>since</a:t>
            </a:r>
            <a:r>
              <a:rPr lang="de-DE" sz="2000" dirty="0" smtClean="0"/>
              <a:t> 2012!</a:t>
            </a:r>
            <a:endParaRPr lang="de-DE" dirty="0"/>
          </a:p>
        </p:txBody>
      </p:sp>
      <p:pic>
        <p:nvPicPr>
          <p:cNvPr id="10" name="Grafik 9" descr="250px-Flag_of_the_United_Stat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25" y="1933634"/>
            <a:ext cx="3682227" cy="1944216"/>
          </a:xfrm>
          <a:prstGeom prst="rect">
            <a:avLst/>
          </a:prstGeom>
        </p:spPr>
      </p:pic>
      <p:pic>
        <p:nvPicPr>
          <p:cNvPr id="11" name="Grafik 10" descr="200px-Flag_of_Tex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80" y="3174414"/>
            <a:ext cx="2540000" cy="1701800"/>
          </a:xfrm>
          <a:prstGeom prst="rect">
            <a:avLst/>
          </a:prstGeom>
        </p:spPr>
      </p:pic>
      <p:pic>
        <p:nvPicPr>
          <p:cNvPr id="12" name="Grafik 11" descr="2000px-Flag_of_Germany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2023492"/>
            <a:ext cx="2940834" cy="1764500"/>
          </a:xfrm>
          <a:prstGeom prst="rect">
            <a:avLst/>
          </a:prstGeom>
        </p:spPr>
      </p:pic>
      <p:pic>
        <p:nvPicPr>
          <p:cNvPr id="13" name="Grafik 12" descr="2000px-Flag_of_Lower_Saxony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3049722"/>
            <a:ext cx="2405776" cy="1603450"/>
          </a:xfrm>
          <a:prstGeom prst="rect">
            <a:avLst/>
          </a:prstGeom>
        </p:spPr>
      </p:pic>
      <p:pic>
        <p:nvPicPr>
          <p:cNvPr id="15" name="Picture 2" descr="C:\Users\HORST\Desktop\Texas_Tech_University_academic_signatur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5157192"/>
            <a:ext cx="2592288" cy="733618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3040377" y="1201395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1987 - 2019</a:t>
            </a:r>
            <a:endParaRPr lang="de-DE" sz="3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912524"/>
            <a:ext cx="2312328" cy="12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7128792" cy="4784162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V="1">
            <a:off x="1835696" y="2276872"/>
            <a:ext cx="489654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From</a:t>
            </a:r>
            <a:r>
              <a:rPr lang="de-DE" sz="2000" dirty="0" smtClean="0"/>
              <a:t> USA - Texas- Lubbock        </a:t>
            </a:r>
            <a:r>
              <a:rPr lang="de-DE" sz="2000" dirty="0" err="1" smtClean="0"/>
              <a:t>to</a:t>
            </a:r>
            <a:r>
              <a:rPr lang="de-DE" sz="2000" dirty="0" smtClean="0"/>
              <a:t>         Europe - 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27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565" y="1098414"/>
            <a:ext cx="5788846" cy="45997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907704" y="2276872"/>
            <a:ext cx="2376264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Europe - 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5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986749"/>
            <a:ext cx="4536504" cy="52478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11760" y="1988840"/>
            <a:ext cx="1224136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619724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Germany - 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77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092280" cy="48734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82D8-BA6A-4319-A9E5-B8EE0582660C}" type="datetime1">
              <a:rPr lang="de-DE" smtClean="0"/>
              <a:pPr/>
              <a:t>30.08.2019</a:t>
            </a:fld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043608" y="2636912"/>
            <a:ext cx="5112568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51520" y="587727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Wilhelmshaven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59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37" y="1098520"/>
            <a:ext cx="8643526" cy="4791258"/>
          </a:xfrm>
          <a:prstGeom prst="rect">
            <a:avLst/>
          </a:prstGeom>
        </p:spPr>
      </p:pic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7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232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wilhelmshaven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499992" y="2228896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15616" y="5929330"/>
            <a:ext cx="698477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000" dirty="0" smtClean="0">
                <a:cs typeface="Arial" pitchFamily="34" charset="0"/>
              </a:rPr>
              <a:t>Downtown – Hotel                        Campus</a:t>
            </a:r>
            <a:endParaRPr lang="de-DE" sz="2000" dirty="0">
              <a:cs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1628800"/>
            <a:ext cx="364895" cy="35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5468293" y="4263843"/>
            <a:ext cx="14401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971600" y="6076704"/>
            <a:ext cx="14401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572000" y="5989098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4302117"/>
            <a:ext cx="452751" cy="3904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797152"/>
            <a:ext cx="515925" cy="43204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429" y="3063528"/>
            <a:ext cx="515925" cy="43204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1207704"/>
            <a:ext cx="51592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7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 txBox="1">
            <a:spLocks/>
          </p:cNvSpPr>
          <p:nvPr/>
        </p:nvSpPr>
        <p:spPr>
          <a:xfrm>
            <a:off x="15134896" y="13896475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6" name="Foliennummernplatzhalter 5"/>
          <p:cNvSpPr txBox="1">
            <a:spLocks/>
          </p:cNvSpPr>
          <p:nvPr/>
        </p:nvSpPr>
        <p:spPr>
          <a:xfrm>
            <a:off x="15486871" y="14229657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7" name="Foliennummernplatzhalter 5"/>
          <p:cNvSpPr txBox="1">
            <a:spLocks/>
          </p:cNvSpPr>
          <p:nvPr/>
        </p:nvSpPr>
        <p:spPr>
          <a:xfrm>
            <a:off x="15838845" y="14562839"/>
            <a:ext cx="4927641" cy="798249"/>
          </a:xfrm>
          <a:prstGeom prst="rect">
            <a:avLst/>
          </a:prstGeom>
        </p:spPr>
        <p:txBody>
          <a:bodyPr vert="horz" lIns="206197" tIns="103099" rIns="206197" bIns="1030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F3CA-7D28-0E4B-B154-3F76087D3F62}" type="slidenum">
              <a:rPr lang="de-DE" sz="2700" smtClean="0">
                <a:latin typeface="NDSFrutiger 45 Light" panose="02000403040000020004" pitchFamily="2" charset="0"/>
                <a:cs typeface="Arial" pitchFamily="34" charset="0"/>
              </a:rPr>
              <a:pPr/>
              <a:t>8</a:t>
            </a:fld>
            <a:endParaRPr lang="de-DE" sz="2700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8974138" y="6664325"/>
            <a:ext cx="169862" cy="193675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>
              <a:latin typeface="NDSFrutiger 45 Light" panose="02000403040000020004" pitchFamily="2" charset="0"/>
              <a:cs typeface="Arial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481939" y="5846762"/>
            <a:ext cx="1962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>
                <a:cs typeface="Arial" pitchFamily="34" charset="0"/>
              </a:rPr>
              <a:t>www.jade-hs.de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179947" y="5847075"/>
            <a:ext cx="9204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000" dirty="0" smtClean="0">
                <a:cs typeface="Arial" pitchFamily="34" charset="0"/>
              </a:rPr>
              <a:t>Foto: Lübben</a:t>
            </a:r>
            <a:endParaRPr lang="de-DE" sz="1000" dirty="0">
              <a:cs typeface="Arial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 idx="4294967295"/>
          </p:nvPr>
        </p:nvSpPr>
        <p:spPr>
          <a:xfrm>
            <a:off x="450000" y="0"/>
            <a:ext cx="5029813" cy="99754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Campus </a:t>
            </a:r>
            <a:r>
              <a:rPr lang="de-DE" dirty="0" err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Birdview</a:t>
            </a:r>
            <a:endParaRPr lang="de-DE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714348" y="5857892"/>
            <a:ext cx="1724037" cy="594495"/>
            <a:chOff x="714348" y="5857892"/>
            <a:chExt cx="1724037" cy="594495"/>
          </a:xfrm>
        </p:grpSpPr>
        <p:pic>
          <p:nvPicPr>
            <p:cNvPr id="14" name="Grafik 13" descr="HochschulStadtWHV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48" y="5857892"/>
              <a:ext cx="1724037" cy="594495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1228725" y="6253163"/>
              <a:ext cx="83344" cy="833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DSFrutiger 45 Light" panose="02000403040000020004" pitchFamily="2" charset="0"/>
                <a:cs typeface="Arial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1228741" y="6169835"/>
              <a:ext cx="83344" cy="833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DSFrutiger 45 Light" panose="02000403040000020004" pitchFamily="2" charset="0"/>
                <a:cs typeface="Arial" pitchFamily="34" charset="0"/>
              </a:endParaRPr>
            </a:p>
          </p:txBody>
        </p:sp>
      </p:grpSp>
      <p:pic>
        <p:nvPicPr>
          <p:cNvPr id="15" name="Grafik 14" descr="JADE-HS_WHV_Luf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67" y="1196751"/>
            <a:ext cx="6975017" cy="46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40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Campus </a:t>
            </a:r>
            <a:r>
              <a:rPr lang="de-DE" dirty="0" err="1" smtClean="0"/>
              <a:t>mainbuilding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7EA7-0BCF-441D-ABE4-A240DE143EA1}" type="datetime1">
              <a:rPr lang="de-DE" smtClean="0"/>
              <a:pPr/>
              <a:t>30.08.2019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745629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Jade Hochschule">
      <a:dk1>
        <a:srgbClr val="5B5F61"/>
      </a:dk1>
      <a:lt1>
        <a:sysClr val="window" lastClr="FFFFFF"/>
      </a:lt1>
      <a:dk2>
        <a:srgbClr val="C3192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de Hochschule">
      <a:majorFont>
        <a:latin typeface="Armada Regular"/>
        <a:ea typeface=""/>
        <a:cs typeface=""/>
      </a:majorFont>
      <a:minorFont>
        <a:latin typeface="NDS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438</Words>
  <Application>Microsoft Office PowerPoint</Application>
  <PresentationFormat>Bildschirmpräsentation (4:3)</PresentationFormat>
  <Paragraphs>142</Paragraphs>
  <Slides>16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NDSFrutiger 45 Light</vt:lpstr>
      <vt:lpstr>Benutzerdefiniertes Design</vt:lpstr>
      <vt:lpstr>1_Benutzerdefiniertes Design</vt:lpstr>
      <vt:lpstr>Summerprogram and  summerproject 2020 in Germany</vt:lpstr>
      <vt:lpstr>cooperation</vt:lpstr>
      <vt:lpstr>come to Germany</vt:lpstr>
      <vt:lpstr>come to Germany</vt:lpstr>
      <vt:lpstr>come to Germany</vt:lpstr>
      <vt:lpstr>come to Germany</vt:lpstr>
      <vt:lpstr>wilhelmshaven</vt:lpstr>
      <vt:lpstr>Campus Birdview</vt:lpstr>
      <vt:lpstr>Campus mainbuilding</vt:lpstr>
      <vt:lpstr>Wilhelmshaven</vt:lpstr>
      <vt:lpstr>wilhelmshaven</vt:lpstr>
      <vt:lpstr>11th Summerprogram 2020 in GERMANY</vt:lpstr>
      <vt:lpstr>PowerPoint-Präsentation</vt:lpstr>
      <vt:lpstr>International experience</vt:lpstr>
      <vt:lpstr>Additional program</vt:lpstr>
      <vt:lpstr>WEBSITE</vt:lpstr>
    </vt:vector>
  </TitlesOfParts>
  <Company>FH Oldenburg/Ostfriesland/Wilhelmshaven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pfeiffer</dc:creator>
  <cp:lastModifiedBy>luebben</cp:lastModifiedBy>
  <cp:revision>677</cp:revision>
  <cp:lastPrinted>2018-02-13T11:55:46Z</cp:lastPrinted>
  <dcterms:created xsi:type="dcterms:W3CDTF">2011-03-23T09:15:51Z</dcterms:created>
  <dcterms:modified xsi:type="dcterms:W3CDTF">2019-08-30T06:51:27Z</dcterms:modified>
</cp:coreProperties>
</file>