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76" r:id="rId3"/>
  </p:sldMasterIdLst>
  <p:notesMasterIdLst>
    <p:notesMasterId r:id="rId18"/>
  </p:notesMasterIdLst>
  <p:handoutMasterIdLst>
    <p:handoutMasterId r:id="rId19"/>
  </p:handoutMasterIdLst>
  <p:sldIdLst>
    <p:sldId id="267" r:id="rId4"/>
    <p:sldId id="275" r:id="rId5"/>
    <p:sldId id="276" r:id="rId6"/>
    <p:sldId id="277" r:id="rId7"/>
    <p:sldId id="278" r:id="rId8"/>
    <p:sldId id="279" r:id="rId9"/>
    <p:sldId id="280" r:id="rId10"/>
    <p:sldId id="287" r:id="rId11"/>
    <p:sldId id="282" r:id="rId12"/>
    <p:sldId id="285" r:id="rId13"/>
    <p:sldId id="288" r:id="rId14"/>
    <p:sldId id="283" r:id="rId15"/>
    <p:sldId id="286" r:id="rId16"/>
    <p:sldId id="271" r:id="rId17"/>
  </p:sldIdLst>
  <p:sldSz cx="9144000" cy="6858000" type="screen4x3"/>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9" userDrawn="1">
          <p15:clr>
            <a:srgbClr val="A4A3A4"/>
          </p15:clr>
        </p15:guide>
        <p15:guide id="2" orient="horz" pos="2160" userDrawn="1">
          <p15:clr>
            <a:srgbClr val="A4A3A4"/>
          </p15:clr>
        </p15:guide>
        <p15:guide id="3" pos="295"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B4E48"/>
    <a:srgbClr val="5B5F57"/>
    <a:srgbClr val="3D3F41"/>
    <a:srgbClr val="303234"/>
    <a:srgbClr val="B84950"/>
    <a:srgbClr val="ACAEAA"/>
    <a:srgbClr val="F0B0B6"/>
    <a:srgbClr val="C319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43" autoAdjust="0"/>
    <p:restoredTop sz="94639" autoAdjust="0"/>
  </p:normalViewPr>
  <p:slideViewPr>
    <p:cSldViewPr>
      <p:cViewPr varScale="1">
        <p:scale>
          <a:sx n="110" d="100"/>
          <a:sy n="110" d="100"/>
        </p:scale>
        <p:origin x="1806" y="102"/>
      </p:cViewPr>
      <p:guideLst>
        <p:guide orient="horz" pos="799"/>
        <p:guide orient="horz" pos="2160"/>
        <p:guide pos="2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97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DA0772-9013-477B-9983-9D85F70861CC}" type="doc">
      <dgm:prSet loTypeId="urn:microsoft.com/office/officeart/2005/8/layout/process1" loCatId="process" qsTypeId="urn:microsoft.com/office/officeart/2005/8/quickstyle/simple1" qsCatId="simple" csTypeId="urn:microsoft.com/office/officeart/2005/8/colors/colorful3" csCatId="colorful" phldr="1"/>
      <dgm:spPr/>
    </dgm:pt>
    <dgm:pt modelId="{29144247-9C01-4E8E-AA78-22D400D374CB}">
      <dgm:prSet phldrT="[Text]"/>
      <dgm:spPr>
        <a:solidFill>
          <a:srgbClr val="C31924"/>
        </a:solidFill>
      </dgm:spPr>
      <dgm:t>
        <a:bodyPr/>
        <a:lstStyle/>
        <a:p>
          <a:r>
            <a:rPr lang="de-DE" b="1" dirty="0" smtClean="0"/>
            <a:t>1. Qualitative Analyse</a:t>
          </a:r>
        </a:p>
        <a:p>
          <a:endParaRPr lang="de-DE" dirty="0" smtClean="0"/>
        </a:p>
        <a:p>
          <a:r>
            <a:rPr lang="de-DE" dirty="0" smtClean="0"/>
            <a:t>Erfassung aller potentiellen Faktoren mittels leitfadengestützter Interviews</a:t>
          </a:r>
          <a:endParaRPr lang="de-DE" dirty="0"/>
        </a:p>
      </dgm:t>
    </dgm:pt>
    <dgm:pt modelId="{B3EBCC1E-7763-4E0C-BF8B-55B71537C1FD}" type="parTrans" cxnId="{CD799ED6-D434-4CF8-A43B-C5C006E612DC}">
      <dgm:prSet/>
      <dgm:spPr/>
      <dgm:t>
        <a:bodyPr/>
        <a:lstStyle/>
        <a:p>
          <a:endParaRPr lang="de-DE"/>
        </a:p>
      </dgm:t>
    </dgm:pt>
    <dgm:pt modelId="{4D3CB716-A2C0-4AA7-A7F5-1CB46A024CE8}" type="sibTrans" cxnId="{CD799ED6-D434-4CF8-A43B-C5C006E612DC}">
      <dgm:prSet/>
      <dgm:spPr>
        <a:solidFill>
          <a:srgbClr val="C31924"/>
        </a:solidFill>
      </dgm:spPr>
      <dgm:t>
        <a:bodyPr/>
        <a:lstStyle/>
        <a:p>
          <a:endParaRPr lang="de-DE"/>
        </a:p>
      </dgm:t>
    </dgm:pt>
    <dgm:pt modelId="{98512041-4426-4CA4-AA24-7848131E4B8E}">
      <dgm:prSet phldrT="[Text]"/>
      <dgm:spPr>
        <a:solidFill>
          <a:srgbClr val="C31924"/>
        </a:solidFill>
      </dgm:spPr>
      <dgm:t>
        <a:bodyPr/>
        <a:lstStyle/>
        <a:p>
          <a:r>
            <a:rPr lang="de-DE" b="1" dirty="0" smtClean="0"/>
            <a:t>2. Quantitative Analyse</a:t>
          </a:r>
        </a:p>
        <a:p>
          <a:endParaRPr lang="de-DE" dirty="0" smtClean="0"/>
        </a:p>
        <a:p>
          <a:r>
            <a:rPr lang="de-DE" dirty="0" smtClean="0"/>
            <a:t>Gewichtung der ermittelten verifizierten Faktoren mittels Fragebogen</a:t>
          </a:r>
          <a:endParaRPr lang="de-DE" dirty="0"/>
        </a:p>
      </dgm:t>
    </dgm:pt>
    <dgm:pt modelId="{E279F373-7BBD-4C86-A736-BEA37851DB15}" type="parTrans" cxnId="{BEEE2A0F-30BE-4824-AE4F-C7BC9D6909E1}">
      <dgm:prSet/>
      <dgm:spPr/>
      <dgm:t>
        <a:bodyPr/>
        <a:lstStyle/>
        <a:p>
          <a:endParaRPr lang="de-DE"/>
        </a:p>
      </dgm:t>
    </dgm:pt>
    <dgm:pt modelId="{6C6F9723-C862-4EB9-A38F-70DDB478C05B}" type="sibTrans" cxnId="{BEEE2A0F-30BE-4824-AE4F-C7BC9D6909E1}">
      <dgm:prSet/>
      <dgm:spPr>
        <a:solidFill>
          <a:srgbClr val="C31924"/>
        </a:solidFill>
      </dgm:spPr>
      <dgm:t>
        <a:bodyPr/>
        <a:lstStyle/>
        <a:p>
          <a:endParaRPr lang="de-DE"/>
        </a:p>
      </dgm:t>
    </dgm:pt>
    <dgm:pt modelId="{B2D9E1B9-1109-468C-8803-4BE5A4D1AAF2}">
      <dgm:prSet phldrT="[Text]"/>
      <dgm:spPr>
        <a:solidFill>
          <a:srgbClr val="C31924"/>
        </a:solidFill>
      </dgm:spPr>
      <dgm:t>
        <a:bodyPr/>
        <a:lstStyle/>
        <a:p>
          <a:r>
            <a:rPr lang="de-DE" b="1" dirty="0" smtClean="0"/>
            <a:t>3. Ableitung von Hand</a:t>
          </a:r>
          <a:r>
            <a:rPr lang="de-DE" b="1" dirty="0" err="1" smtClean="0"/>
            <a:t>lungsempfehlungen</a:t>
          </a:r>
          <a:endParaRPr lang="de-DE" b="1" dirty="0" smtClean="0"/>
        </a:p>
        <a:p>
          <a:endParaRPr lang="de-DE" dirty="0"/>
        </a:p>
        <a:p>
          <a:r>
            <a:rPr lang="de-DE" dirty="0" smtClean="0"/>
            <a:t>Konkrete Maßnahmen-vorschläge für jeden wesentlichen Faktor</a:t>
          </a:r>
          <a:endParaRPr lang="de-DE" dirty="0"/>
        </a:p>
      </dgm:t>
    </dgm:pt>
    <dgm:pt modelId="{F8B03F38-B9BB-4207-808B-4426E3A087FB}" type="parTrans" cxnId="{67BBD129-C483-4873-94E9-FB93E136AED7}">
      <dgm:prSet/>
      <dgm:spPr/>
      <dgm:t>
        <a:bodyPr/>
        <a:lstStyle/>
        <a:p>
          <a:endParaRPr lang="de-DE"/>
        </a:p>
      </dgm:t>
    </dgm:pt>
    <dgm:pt modelId="{D1C90CA2-8521-4F1F-BA8C-E524775C87D2}" type="sibTrans" cxnId="{67BBD129-C483-4873-94E9-FB93E136AED7}">
      <dgm:prSet/>
      <dgm:spPr/>
      <dgm:t>
        <a:bodyPr/>
        <a:lstStyle/>
        <a:p>
          <a:endParaRPr lang="de-DE"/>
        </a:p>
      </dgm:t>
    </dgm:pt>
    <dgm:pt modelId="{1DC4F559-D2AE-4323-88B7-99C6FA9154C5}" type="pres">
      <dgm:prSet presAssocID="{8EDA0772-9013-477B-9983-9D85F70861CC}" presName="Name0" presStyleCnt="0">
        <dgm:presLayoutVars>
          <dgm:dir/>
          <dgm:resizeHandles val="exact"/>
        </dgm:presLayoutVars>
      </dgm:prSet>
      <dgm:spPr/>
    </dgm:pt>
    <dgm:pt modelId="{A6278900-93F7-40CE-A84F-FA5ABD76DE0B}" type="pres">
      <dgm:prSet presAssocID="{29144247-9C01-4E8E-AA78-22D400D374CB}" presName="node" presStyleLbl="node1" presStyleIdx="0" presStyleCnt="3">
        <dgm:presLayoutVars>
          <dgm:bulletEnabled val="1"/>
        </dgm:presLayoutVars>
      </dgm:prSet>
      <dgm:spPr/>
      <dgm:t>
        <a:bodyPr/>
        <a:lstStyle/>
        <a:p>
          <a:endParaRPr lang="de-DE"/>
        </a:p>
      </dgm:t>
    </dgm:pt>
    <dgm:pt modelId="{53BC5FC5-D700-40AD-9A4F-EB5228EB1474}" type="pres">
      <dgm:prSet presAssocID="{4D3CB716-A2C0-4AA7-A7F5-1CB46A024CE8}" presName="sibTrans" presStyleLbl="sibTrans2D1" presStyleIdx="0" presStyleCnt="2"/>
      <dgm:spPr/>
      <dgm:t>
        <a:bodyPr/>
        <a:lstStyle/>
        <a:p>
          <a:endParaRPr lang="de-DE"/>
        </a:p>
      </dgm:t>
    </dgm:pt>
    <dgm:pt modelId="{54623D57-8707-43E2-B8AB-4A2457732D81}" type="pres">
      <dgm:prSet presAssocID="{4D3CB716-A2C0-4AA7-A7F5-1CB46A024CE8}" presName="connectorText" presStyleLbl="sibTrans2D1" presStyleIdx="0" presStyleCnt="2"/>
      <dgm:spPr/>
      <dgm:t>
        <a:bodyPr/>
        <a:lstStyle/>
        <a:p>
          <a:endParaRPr lang="de-DE"/>
        </a:p>
      </dgm:t>
    </dgm:pt>
    <dgm:pt modelId="{0F079F49-CB5F-4B91-B3BE-2AC395AA947E}" type="pres">
      <dgm:prSet presAssocID="{98512041-4426-4CA4-AA24-7848131E4B8E}" presName="node" presStyleLbl="node1" presStyleIdx="1" presStyleCnt="3">
        <dgm:presLayoutVars>
          <dgm:bulletEnabled val="1"/>
        </dgm:presLayoutVars>
      </dgm:prSet>
      <dgm:spPr/>
      <dgm:t>
        <a:bodyPr/>
        <a:lstStyle/>
        <a:p>
          <a:endParaRPr lang="de-DE"/>
        </a:p>
      </dgm:t>
    </dgm:pt>
    <dgm:pt modelId="{F7D2E479-67D4-4375-90D9-C6C5EF5DC89B}" type="pres">
      <dgm:prSet presAssocID="{6C6F9723-C862-4EB9-A38F-70DDB478C05B}" presName="sibTrans" presStyleLbl="sibTrans2D1" presStyleIdx="1" presStyleCnt="2"/>
      <dgm:spPr/>
      <dgm:t>
        <a:bodyPr/>
        <a:lstStyle/>
        <a:p>
          <a:endParaRPr lang="de-DE"/>
        </a:p>
      </dgm:t>
    </dgm:pt>
    <dgm:pt modelId="{D474C912-8FE9-44F9-9F39-0695155F05F6}" type="pres">
      <dgm:prSet presAssocID="{6C6F9723-C862-4EB9-A38F-70DDB478C05B}" presName="connectorText" presStyleLbl="sibTrans2D1" presStyleIdx="1" presStyleCnt="2"/>
      <dgm:spPr/>
      <dgm:t>
        <a:bodyPr/>
        <a:lstStyle/>
        <a:p>
          <a:endParaRPr lang="de-DE"/>
        </a:p>
      </dgm:t>
    </dgm:pt>
    <dgm:pt modelId="{92E5E2B8-292D-4CE7-A4AD-41F276B70C9C}" type="pres">
      <dgm:prSet presAssocID="{B2D9E1B9-1109-468C-8803-4BE5A4D1AAF2}" presName="node" presStyleLbl="node1" presStyleIdx="2" presStyleCnt="3">
        <dgm:presLayoutVars>
          <dgm:bulletEnabled val="1"/>
        </dgm:presLayoutVars>
      </dgm:prSet>
      <dgm:spPr/>
      <dgm:t>
        <a:bodyPr/>
        <a:lstStyle/>
        <a:p>
          <a:endParaRPr lang="de-DE"/>
        </a:p>
      </dgm:t>
    </dgm:pt>
  </dgm:ptLst>
  <dgm:cxnLst>
    <dgm:cxn modelId="{D294DBBB-2ED4-4985-AB53-17E4312F6362}" type="presOf" srcId="{8EDA0772-9013-477B-9983-9D85F70861CC}" destId="{1DC4F559-D2AE-4323-88B7-99C6FA9154C5}" srcOrd="0" destOrd="0" presId="urn:microsoft.com/office/officeart/2005/8/layout/process1"/>
    <dgm:cxn modelId="{41EF13DD-7633-4710-B51C-5205A615AE7F}" type="presOf" srcId="{29144247-9C01-4E8E-AA78-22D400D374CB}" destId="{A6278900-93F7-40CE-A84F-FA5ABD76DE0B}" srcOrd="0" destOrd="0" presId="urn:microsoft.com/office/officeart/2005/8/layout/process1"/>
    <dgm:cxn modelId="{BEEE2A0F-30BE-4824-AE4F-C7BC9D6909E1}" srcId="{8EDA0772-9013-477B-9983-9D85F70861CC}" destId="{98512041-4426-4CA4-AA24-7848131E4B8E}" srcOrd="1" destOrd="0" parTransId="{E279F373-7BBD-4C86-A736-BEA37851DB15}" sibTransId="{6C6F9723-C862-4EB9-A38F-70DDB478C05B}"/>
    <dgm:cxn modelId="{60BBBA06-E691-42A5-AC25-85841F117AE0}" type="presOf" srcId="{6C6F9723-C862-4EB9-A38F-70DDB478C05B}" destId="{F7D2E479-67D4-4375-90D9-C6C5EF5DC89B}" srcOrd="0" destOrd="0" presId="urn:microsoft.com/office/officeart/2005/8/layout/process1"/>
    <dgm:cxn modelId="{D21D98AE-1BC2-4067-82C7-C8677AD3EDDC}" type="presOf" srcId="{6C6F9723-C862-4EB9-A38F-70DDB478C05B}" destId="{D474C912-8FE9-44F9-9F39-0695155F05F6}" srcOrd="1" destOrd="0" presId="urn:microsoft.com/office/officeart/2005/8/layout/process1"/>
    <dgm:cxn modelId="{67BBD129-C483-4873-94E9-FB93E136AED7}" srcId="{8EDA0772-9013-477B-9983-9D85F70861CC}" destId="{B2D9E1B9-1109-468C-8803-4BE5A4D1AAF2}" srcOrd="2" destOrd="0" parTransId="{F8B03F38-B9BB-4207-808B-4426E3A087FB}" sibTransId="{D1C90CA2-8521-4F1F-BA8C-E524775C87D2}"/>
    <dgm:cxn modelId="{9458E785-3940-48E1-8266-2058006ABF69}" type="presOf" srcId="{4D3CB716-A2C0-4AA7-A7F5-1CB46A024CE8}" destId="{54623D57-8707-43E2-B8AB-4A2457732D81}" srcOrd="1" destOrd="0" presId="urn:microsoft.com/office/officeart/2005/8/layout/process1"/>
    <dgm:cxn modelId="{F54AD6C7-AA99-446E-8087-0FAC938B0D5D}" type="presOf" srcId="{4D3CB716-A2C0-4AA7-A7F5-1CB46A024CE8}" destId="{53BC5FC5-D700-40AD-9A4F-EB5228EB1474}" srcOrd="0" destOrd="0" presId="urn:microsoft.com/office/officeart/2005/8/layout/process1"/>
    <dgm:cxn modelId="{EAE647F4-B4CD-4435-A456-D929A720AC2E}" type="presOf" srcId="{98512041-4426-4CA4-AA24-7848131E4B8E}" destId="{0F079F49-CB5F-4B91-B3BE-2AC395AA947E}" srcOrd="0" destOrd="0" presId="urn:microsoft.com/office/officeart/2005/8/layout/process1"/>
    <dgm:cxn modelId="{FA1E0838-43F6-43CC-9825-71A9AFEB7946}" type="presOf" srcId="{B2D9E1B9-1109-468C-8803-4BE5A4D1AAF2}" destId="{92E5E2B8-292D-4CE7-A4AD-41F276B70C9C}" srcOrd="0" destOrd="0" presId="urn:microsoft.com/office/officeart/2005/8/layout/process1"/>
    <dgm:cxn modelId="{CD799ED6-D434-4CF8-A43B-C5C006E612DC}" srcId="{8EDA0772-9013-477B-9983-9D85F70861CC}" destId="{29144247-9C01-4E8E-AA78-22D400D374CB}" srcOrd="0" destOrd="0" parTransId="{B3EBCC1E-7763-4E0C-BF8B-55B71537C1FD}" sibTransId="{4D3CB716-A2C0-4AA7-A7F5-1CB46A024CE8}"/>
    <dgm:cxn modelId="{213B8F28-53D7-45A0-8AB7-C4D9DD189001}" type="presParOf" srcId="{1DC4F559-D2AE-4323-88B7-99C6FA9154C5}" destId="{A6278900-93F7-40CE-A84F-FA5ABD76DE0B}" srcOrd="0" destOrd="0" presId="urn:microsoft.com/office/officeart/2005/8/layout/process1"/>
    <dgm:cxn modelId="{3F364B1F-47BE-422C-8284-397F1924BBAC}" type="presParOf" srcId="{1DC4F559-D2AE-4323-88B7-99C6FA9154C5}" destId="{53BC5FC5-D700-40AD-9A4F-EB5228EB1474}" srcOrd="1" destOrd="0" presId="urn:microsoft.com/office/officeart/2005/8/layout/process1"/>
    <dgm:cxn modelId="{F8D3D57A-EF96-403A-B7E3-E9E47A315411}" type="presParOf" srcId="{53BC5FC5-D700-40AD-9A4F-EB5228EB1474}" destId="{54623D57-8707-43E2-B8AB-4A2457732D81}" srcOrd="0" destOrd="0" presId="urn:microsoft.com/office/officeart/2005/8/layout/process1"/>
    <dgm:cxn modelId="{D15DF02F-ECBE-488D-A8BD-600EDEF76A7C}" type="presParOf" srcId="{1DC4F559-D2AE-4323-88B7-99C6FA9154C5}" destId="{0F079F49-CB5F-4B91-B3BE-2AC395AA947E}" srcOrd="2" destOrd="0" presId="urn:microsoft.com/office/officeart/2005/8/layout/process1"/>
    <dgm:cxn modelId="{4DF20B69-2D68-4881-BE62-9E1740C8DF93}" type="presParOf" srcId="{1DC4F559-D2AE-4323-88B7-99C6FA9154C5}" destId="{F7D2E479-67D4-4375-90D9-C6C5EF5DC89B}" srcOrd="3" destOrd="0" presId="urn:microsoft.com/office/officeart/2005/8/layout/process1"/>
    <dgm:cxn modelId="{33ED9A8E-CE6A-440E-B2C8-2EBF1BADD80B}" type="presParOf" srcId="{F7D2E479-67D4-4375-90D9-C6C5EF5DC89B}" destId="{D474C912-8FE9-44F9-9F39-0695155F05F6}" srcOrd="0" destOrd="0" presId="urn:microsoft.com/office/officeart/2005/8/layout/process1"/>
    <dgm:cxn modelId="{9BA2DE70-5497-47BE-A345-343D4AE4463B}" type="presParOf" srcId="{1DC4F559-D2AE-4323-88B7-99C6FA9154C5}" destId="{92E5E2B8-292D-4CE7-A4AD-41F276B70C9C}" srcOrd="4"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278900-93F7-40CE-A84F-FA5ABD76DE0B}">
      <dsp:nvSpPr>
        <dsp:cNvPr id="0" name=""/>
        <dsp:cNvSpPr/>
      </dsp:nvSpPr>
      <dsp:spPr>
        <a:xfrm>
          <a:off x="7233" y="290620"/>
          <a:ext cx="2161877" cy="1297126"/>
        </a:xfrm>
        <a:prstGeom prst="roundRect">
          <a:avLst>
            <a:gd name="adj" fmla="val 10000"/>
          </a:avLst>
        </a:prstGeom>
        <a:solidFill>
          <a:srgbClr val="C3192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b="1" kern="1200" dirty="0" smtClean="0"/>
            <a:t>1. Qualitative Analyse</a:t>
          </a:r>
        </a:p>
        <a:p>
          <a:pPr lvl="0" algn="ctr" defTabSz="533400">
            <a:lnSpc>
              <a:spcPct val="90000"/>
            </a:lnSpc>
            <a:spcBef>
              <a:spcPct val="0"/>
            </a:spcBef>
            <a:spcAft>
              <a:spcPct val="35000"/>
            </a:spcAft>
          </a:pPr>
          <a:endParaRPr lang="de-DE" sz="1200" kern="1200" dirty="0" smtClean="0"/>
        </a:p>
        <a:p>
          <a:pPr lvl="0" algn="ctr" defTabSz="533400">
            <a:lnSpc>
              <a:spcPct val="90000"/>
            </a:lnSpc>
            <a:spcBef>
              <a:spcPct val="0"/>
            </a:spcBef>
            <a:spcAft>
              <a:spcPct val="35000"/>
            </a:spcAft>
          </a:pPr>
          <a:r>
            <a:rPr lang="de-DE" sz="1200" kern="1200" dirty="0" smtClean="0"/>
            <a:t>Erfassung aller potentiellen Faktoren mittels leitfadengestützter Interviews</a:t>
          </a:r>
          <a:endParaRPr lang="de-DE" sz="1200" kern="1200" dirty="0"/>
        </a:p>
      </dsp:txBody>
      <dsp:txXfrm>
        <a:off x="45225" y="328612"/>
        <a:ext cx="2085893" cy="1221142"/>
      </dsp:txXfrm>
    </dsp:sp>
    <dsp:sp modelId="{53BC5FC5-D700-40AD-9A4F-EB5228EB1474}">
      <dsp:nvSpPr>
        <dsp:cNvPr id="0" name=""/>
        <dsp:cNvSpPr/>
      </dsp:nvSpPr>
      <dsp:spPr>
        <a:xfrm>
          <a:off x="2385297" y="671110"/>
          <a:ext cx="458317" cy="536145"/>
        </a:xfrm>
        <a:prstGeom prst="rightArrow">
          <a:avLst>
            <a:gd name="adj1" fmla="val 60000"/>
            <a:gd name="adj2" fmla="val 50000"/>
          </a:avLst>
        </a:prstGeom>
        <a:solidFill>
          <a:srgbClr val="C31924"/>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de-DE" sz="1000" kern="1200"/>
        </a:p>
      </dsp:txBody>
      <dsp:txXfrm>
        <a:off x="2385297" y="778339"/>
        <a:ext cx="320822" cy="321687"/>
      </dsp:txXfrm>
    </dsp:sp>
    <dsp:sp modelId="{0F079F49-CB5F-4B91-B3BE-2AC395AA947E}">
      <dsp:nvSpPr>
        <dsp:cNvPr id="0" name=""/>
        <dsp:cNvSpPr/>
      </dsp:nvSpPr>
      <dsp:spPr>
        <a:xfrm>
          <a:off x="3033860" y="290620"/>
          <a:ext cx="2161877" cy="1297126"/>
        </a:xfrm>
        <a:prstGeom prst="roundRect">
          <a:avLst>
            <a:gd name="adj" fmla="val 10000"/>
          </a:avLst>
        </a:prstGeom>
        <a:solidFill>
          <a:srgbClr val="C3192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b="1" kern="1200" dirty="0" smtClean="0"/>
            <a:t>2. Quantitative Analyse</a:t>
          </a:r>
        </a:p>
        <a:p>
          <a:pPr lvl="0" algn="ctr" defTabSz="533400">
            <a:lnSpc>
              <a:spcPct val="90000"/>
            </a:lnSpc>
            <a:spcBef>
              <a:spcPct val="0"/>
            </a:spcBef>
            <a:spcAft>
              <a:spcPct val="35000"/>
            </a:spcAft>
          </a:pPr>
          <a:endParaRPr lang="de-DE" sz="1200" kern="1200" dirty="0" smtClean="0"/>
        </a:p>
        <a:p>
          <a:pPr lvl="0" algn="ctr" defTabSz="533400">
            <a:lnSpc>
              <a:spcPct val="90000"/>
            </a:lnSpc>
            <a:spcBef>
              <a:spcPct val="0"/>
            </a:spcBef>
            <a:spcAft>
              <a:spcPct val="35000"/>
            </a:spcAft>
          </a:pPr>
          <a:r>
            <a:rPr lang="de-DE" sz="1200" kern="1200" dirty="0" smtClean="0"/>
            <a:t>Gewichtung der ermittelten verifizierten Faktoren mittels Fragebogen</a:t>
          </a:r>
          <a:endParaRPr lang="de-DE" sz="1200" kern="1200" dirty="0"/>
        </a:p>
      </dsp:txBody>
      <dsp:txXfrm>
        <a:off x="3071852" y="328612"/>
        <a:ext cx="2085893" cy="1221142"/>
      </dsp:txXfrm>
    </dsp:sp>
    <dsp:sp modelId="{F7D2E479-67D4-4375-90D9-C6C5EF5DC89B}">
      <dsp:nvSpPr>
        <dsp:cNvPr id="0" name=""/>
        <dsp:cNvSpPr/>
      </dsp:nvSpPr>
      <dsp:spPr>
        <a:xfrm>
          <a:off x="5411925" y="671110"/>
          <a:ext cx="458317" cy="536145"/>
        </a:xfrm>
        <a:prstGeom prst="rightArrow">
          <a:avLst>
            <a:gd name="adj1" fmla="val 60000"/>
            <a:gd name="adj2" fmla="val 50000"/>
          </a:avLst>
        </a:prstGeom>
        <a:solidFill>
          <a:srgbClr val="C31924"/>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de-DE" sz="1000" kern="1200"/>
        </a:p>
      </dsp:txBody>
      <dsp:txXfrm>
        <a:off x="5411925" y="778339"/>
        <a:ext cx="320822" cy="321687"/>
      </dsp:txXfrm>
    </dsp:sp>
    <dsp:sp modelId="{92E5E2B8-292D-4CE7-A4AD-41F276B70C9C}">
      <dsp:nvSpPr>
        <dsp:cNvPr id="0" name=""/>
        <dsp:cNvSpPr/>
      </dsp:nvSpPr>
      <dsp:spPr>
        <a:xfrm>
          <a:off x="6060488" y="290620"/>
          <a:ext cx="2161877" cy="1297126"/>
        </a:xfrm>
        <a:prstGeom prst="roundRect">
          <a:avLst>
            <a:gd name="adj" fmla="val 10000"/>
          </a:avLst>
        </a:prstGeom>
        <a:solidFill>
          <a:srgbClr val="C3192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b="1" kern="1200" dirty="0" smtClean="0"/>
            <a:t>3. Ableitung von Hand</a:t>
          </a:r>
          <a:r>
            <a:rPr lang="de-DE" sz="1200" b="1" kern="1200" dirty="0" err="1" smtClean="0"/>
            <a:t>lungsempfehlungen</a:t>
          </a:r>
          <a:endParaRPr lang="de-DE" sz="1200" b="1" kern="1200" dirty="0" smtClean="0"/>
        </a:p>
        <a:p>
          <a:pPr lvl="0" algn="ctr" defTabSz="533400">
            <a:lnSpc>
              <a:spcPct val="90000"/>
            </a:lnSpc>
            <a:spcBef>
              <a:spcPct val="0"/>
            </a:spcBef>
            <a:spcAft>
              <a:spcPct val="35000"/>
            </a:spcAft>
          </a:pPr>
          <a:endParaRPr lang="de-DE" sz="1200" kern="1200" dirty="0"/>
        </a:p>
        <a:p>
          <a:pPr lvl="0" algn="ctr" defTabSz="533400">
            <a:lnSpc>
              <a:spcPct val="90000"/>
            </a:lnSpc>
            <a:spcBef>
              <a:spcPct val="0"/>
            </a:spcBef>
            <a:spcAft>
              <a:spcPct val="35000"/>
            </a:spcAft>
          </a:pPr>
          <a:r>
            <a:rPr lang="de-DE" sz="1200" kern="1200" dirty="0" smtClean="0"/>
            <a:t>Konkrete Maßnahmen-vorschläge für jeden wesentlichen Faktor</a:t>
          </a:r>
          <a:endParaRPr lang="de-DE" sz="1200" kern="1200" dirty="0"/>
        </a:p>
      </dsp:txBody>
      <dsp:txXfrm>
        <a:off x="6098480" y="328612"/>
        <a:ext cx="2085893" cy="122114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E3D6E56-0DBF-46C2-A85E-AEAC4FFCBE16}" type="datetimeFigureOut">
              <a:rPr lang="de-DE" smtClean="0"/>
              <a:pPr/>
              <a:t>12.05.2016</a:t>
            </a:fld>
            <a:endParaRPr lang="de-DE"/>
          </a:p>
        </p:txBody>
      </p:sp>
      <p:sp>
        <p:nvSpPr>
          <p:cNvPr id="4" name="Fußzeilenplatzhalt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6AC00EB9-61AE-4107-A1E4-B4103CCE37E8}" type="slidenum">
              <a:rPr lang="de-DE" smtClean="0"/>
              <a:pPr/>
              <a:t>‹Nr.›</a:t>
            </a:fld>
            <a:endParaRPr lang="de-DE"/>
          </a:p>
        </p:txBody>
      </p:sp>
    </p:spTree>
    <p:extLst>
      <p:ext uri="{BB962C8B-B14F-4D97-AF65-F5344CB8AC3E}">
        <p14:creationId xmlns:p14="http://schemas.microsoft.com/office/powerpoint/2010/main" val="1117882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945862" cy="495872"/>
          </a:xfrm>
          <a:prstGeom prst="rect">
            <a:avLst/>
          </a:prstGeom>
        </p:spPr>
        <p:txBody>
          <a:bodyPr vert="horz" lIns="88230" tIns="44115" rIns="88230" bIns="44115" rtlCol="0"/>
          <a:lstStyle>
            <a:lvl1pPr algn="l">
              <a:defRPr sz="1200"/>
            </a:lvl1pPr>
          </a:lstStyle>
          <a:p>
            <a:endParaRPr lang="de-DE"/>
          </a:p>
        </p:txBody>
      </p:sp>
      <p:sp>
        <p:nvSpPr>
          <p:cNvPr id="3" name="Datumsplatzhalter 2"/>
          <p:cNvSpPr>
            <a:spLocks noGrp="1"/>
          </p:cNvSpPr>
          <p:nvPr>
            <p:ph type="dt" idx="1"/>
          </p:nvPr>
        </p:nvSpPr>
        <p:spPr>
          <a:xfrm>
            <a:off x="3850294" y="1"/>
            <a:ext cx="2945862" cy="495872"/>
          </a:xfrm>
          <a:prstGeom prst="rect">
            <a:avLst/>
          </a:prstGeom>
        </p:spPr>
        <p:txBody>
          <a:bodyPr vert="horz" lIns="88230" tIns="44115" rIns="88230" bIns="44115" rtlCol="0"/>
          <a:lstStyle>
            <a:lvl1pPr algn="r">
              <a:defRPr sz="1200"/>
            </a:lvl1pPr>
          </a:lstStyle>
          <a:p>
            <a:fld id="{7E8C253B-3D09-42D8-BAF4-B5DB6BBFFB4A}" type="datetimeFigureOut">
              <a:rPr lang="de-DE" smtClean="0"/>
              <a:pPr/>
              <a:t>12.05.2016</a:t>
            </a:fld>
            <a:endParaRPr lang="de-DE"/>
          </a:p>
        </p:txBody>
      </p:sp>
      <p:sp>
        <p:nvSpPr>
          <p:cNvPr id="4" name="Folienbildplatzhalter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88230" tIns="44115" rIns="88230" bIns="44115" rtlCol="0" anchor="ctr"/>
          <a:lstStyle/>
          <a:p>
            <a:endParaRPr lang="de-DE"/>
          </a:p>
        </p:txBody>
      </p:sp>
      <p:sp>
        <p:nvSpPr>
          <p:cNvPr id="5" name="Notizenplatzhalter 4"/>
          <p:cNvSpPr>
            <a:spLocks noGrp="1"/>
          </p:cNvSpPr>
          <p:nvPr>
            <p:ph type="body" sz="quarter" idx="3"/>
          </p:nvPr>
        </p:nvSpPr>
        <p:spPr>
          <a:xfrm>
            <a:off x="679464" y="4715406"/>
            <a:ext cx="5438748" cy="4467471"/>
          </a:xfrm>
          <a:prstGeom prst="rect">
            <a:avLst/>
          </a:prstGeom>
        </p:spPr>
        <p:txBody>
          <a:bodyPr vert="horz" lIns="88230" tIns="44115" rIns="88230" bIns="44115"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30813"/>
            <a:ext cx="2945862" cy="495872"/>
          </a:xfrm>
          <a:prstGeom prst="rect">
            <a:avLst/>
          </a:prstGeom>
        </p:spPr>
        <p:txBody>
          <a:bodyPr vert="horz" lIns="88230" tIns="44115" rIns="88230" bIns="44115" rtlCol="0" anchor="b"/>
          <a:lstStyle>
            <a:lvl1pPr algn="l">
              <a:defRPr sz="1200"/>
            </a:lvl1pPr>
          </a:lstStyle>
          <a:p>
            <a:endParaRPr lang="de-DE"/>
          </a:p>
        </p:txBody>
      </p:sp>
      <p:sp>
        <p:nvSpPr>
          <p:cNvPr id="7" name="Foliennummernplatzhalter 6"/>
          <p:cNvSpPr>
            <a:spLocks noGrp="1"/>
          </p:cNvSpPr>
          <p:nvPr>
            <p:ph type="sldNum" sz="quarter" idx="5"/>
          </p:nvPr>
        </p:nvSpPr>
        <p:spPr>
          <a:xfrm>
            <a:off x="3850294" y="9430813"/>
            <a:ext cx="2945862" cy="495872"/>
          </a:xfrm>
          <a:prstGeom prst="rect">
            <a:avLst/>
          </a:prstGeom>
        </p:spPr>
        <p:txBody>
          <a:bodyPr vert="horz" lIns="88230" tIns="44115" rIns="88230" bIns="44115" rtlCol="0" anchor="b"/>
          <a:lstStyle>
            <a:lvl1pPr algn="r">
              <a:defRPr sz="1200"/>
            </a:lvl1pPr>
          </a:lstStyle>
          <a:p>
            <a:fld id="{3CA7E87C-7A74-4F2A-BA76-1918C0152861}" type="slidenum">
              <a:rPr lang="de-DE" smtClean="0"/>
              <a:pPr/>
              <a:t>‹Nr.›</a:t>
            </a:fld>
            <a:endParaRPr lang="de-DE"/>
          </a:p>
        </p:txBody>
      </p:sp>
    </p:spTree>
    <p:extLst>
      <p:ext uri="{BB962C8B-B14F-4D97-AF65-F5344CB8AC3E}">
        <p14:creationId xmlns:p14="http://schemas.microsoft.com/office/powerpoint/2010/main" val="1303174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CA7E87C-7A74-4F2A-BA76-1918C0152861}" type="slidenum">
              <a:rPr lang="de-DE" smtClean="0"/>
              <a:pPr/>
              <a:t>2</a:t>
            </a:fld>
            <a:endParaRPr lang="de-DE"/>
          </a:p>
        </p:txBody>
      </p:sp>
    </p:spTree>
    <p:extLst>
      <p:ext uri="{BB962C8B-B14F-4D97-AF65-F5344CB8AC3E}">
        <p14:creationId xmlns:p14="http://schemas.microsoft.com/office/powerpoint/2010/main" val="506074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CA7E87C-7A74-4F2A-BA76-1918C0152861}" type="slidenum">
              <a:rPr lang="de-DE" smtClean="0"/>
              <a:pPr/>
              <a:t>3</a:t>
            </a:fld>
            <a:endParaRPr lang="de-DE"/>
          </a:p>
        </p:txBody>
      </p:sp>
    </p:spTree>
    <p:extLst>
      <p:ext uri="{BB962C8B-B14F-4D97-AF65-F5344CB8AC3E}">
        <p14:creationId xmlns:p14="http://schemas.microsoft.com/office/powerpoint/2010/main" val="4163411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CA7E87C-7A74-4F2A-BA76-1918C0152861}" type="slidenum">
              <a:rPr lang="de-DE" smtClean="0"/>
              <a:pPr/>
              <a:t>7</a:t>
            </a:fld>
            <a:endParaRPr lang="de-DE"/>
          </a:p>
        </p:txBody>
      </p:sp>
    </p:spTree>
    <p:extLst>
      <p:ext uri="{BB962C8B-B14F-4D97-AF65-F5344CB8AC3E}">
        <p14:creationId xmlns:p14="http://schemas.microsoft.com/office/powerpoint/2010/main" val="1789502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CA7E87C-7A74-4F2A-BA76-1918C0152861}" type="slidenum">
              <a:rPr lang="de-DE" smtClean="0"/>
              <a:pPr/>
              <a:t>8</a:t>
            </a:fld>
            <a:endParaRPr lang="de-DE"/>
          </a:p>
        </p:txBody>
      </p:sp>
    </p:spTree>
    <p:extLst>
      <p:ext uri="{BB962C8B-B14F-4D97-AF65-F5344CB8AC3E}">
        <p14:creationId xmlns:p14="http://schemas.microsoft.com/office/powerpoint/2010/main" val="3453454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CA7E87C-7A74-4F2A-BA76-1918C0152861}" type="slidenum">
              <a:rPr lang="de-DE" smtClean="0"/>
              <a:pPr/>
              <a:t>9</a:t>
            </a:fld>
            <a:endParaRPr lang="de-DE"/>
          </a:p>
        </p:txBody>
      </p:sp>
    </p:spTree>
    <p:extLst>
      <p:ext uri="{BB962C8B-B14F-4D97-AF65-F5344CB8AC3E}">
        <p14:creationId xmlns:p14="http://schemas.microsoft.com/office/powerpoint/2010/main" val="867090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CA7E87C-7A74-4F2A-BA76-1918C0152861}" type="slidenum">
              <a:rPr lang="de-DE" smtClean="0"/>
              <a:pPr/>
              <a:t>10</a:t>
            </a:fld>
            <a:endParaRPr lang="de-DE"/>
          </a:p>
        </p:txBody>
      </p:sp>
    </p:spTree>
    <p:extLst>
      <p:ext uri="{BB962C8B-B14F-4D97-AF65-F5344CB8AC3E}">
        <p14:creationId xmlns:p14="http://schemas.microsoft.com/office/powerpoint/2010/main" val="3113709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CA7E87C-7A74-4F2A-BA76-1918C0152861}" type="slidenum">
              <a:rPr lang="de-DE" smtClean="0"/>
              <a:pPr/>
              <a:t>11</a:t>
            </a:fld>
            <a:endParaRPr lang="de-DE"/>
          </a:p>
        </p:txBody>
      </p:sp>
    </p:spTree>
    <p:extLst>
      <p:ext uri="{BB962C8B-B14F-4D97-AF65-F5344CB8AC3E}">
        <p14:creationId xmlns:p14="http://schemas.microsoft.com/office/powerpoint/2010/main" val="455204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rgbClr val="4B4E48"/>
                </a:solidFill>
              </a:defRPr>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539552" y="6118448"/>
            <a:ext cx="7992888" cy="334888"/>
          </a:xfrm>
          <a:prstGeom prst="rect">
            <a:avLst/>
          </a:prstGeom>
        </p:spPr>
        <p:txBody>
          <a:bodyPr/>
          <a:lstStyle>
            <a:lvl1pPr marL="0" indent="0" algn="ctr">
              <a:buNone/>
              <a:defRPr sz="1400">
                <a:solidFill>
                  <a:srgbClr val="4B4E48"/>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DE"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elle mit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Datumsplatzhalter 2"/>
          <p:cNvSpPr>
            <a:spLocks noGrp="1"/>
          </p:cNvSpPr>
          <p:nvPr>
            <p:ph type="dt" sz="half" idx="10"/>
          </p:nvPr>
        </p:nvSpPr>
        <p:spPr/>
        <p:txBody>
          <a:bodyPr/>
          <a:lstStyle/>
          <a:p>
            <a:r>
              <a:rPr lang="de-DE" smtClean="0"/>
              <a:t>19.05.2016</a:t>
            </a:r>
            <a:endParaRPr lang="de-DE" dirty="0"/>
          </a:p>
        </p:txBody>
      </p:sp>
      <p:sp>
        <p:nvSpPr>
          <p:cNvPr id="4" name="Fußzeilenplatzhalter 3"/>
          <p:cNvSpPr>
            <a:spLocks noGrp="1"/>
          </p:cNvSpPr>
          <p:nvPr>
            <p:ph type="ftr" sz="quarter" idx="11"/>
          </p:nvPr>
        </p:nvSpPr>
        <p:spPr/>
        <p:txBody>
          <a:bodyPr/>
          <a:lstStyle/>
          <a:p>
            <a:r>
              <a:rPr lang="de-DE" dirty="0" smtClean="0"/>
              <a:t>Prof. Dr. Nathali Jänicke &amp; Prof. Dr. Michael Neumann</a:t>
            </a:r>
            <a:endParaRPr lang="de-DE" dirty="0"/>
          </a:p>
        </p:txBody>
      </p:sp>
      <p:sp>
        <p:nvSpPr>
          <p:cNvPr id="7" name="Tabellenplatzhalter 6"/>
          <p:cNvSpPr>
            <a:spLocks noGrp="1"/>
          </p:cNvSpPr>
          <p:nvPr>
            <p:ph type="tbl" sz="quarter" idx="13"/>
          </p:nvPr>
        </p:nvSpPr>
        <p:spPr>
          <a:xfrm>
            <a:off x="468313" y="1268413"/>
            <a:ext cx="3382962" cy="4608512"/>
          </a:xfrm>
          <a:prstGeom prst="rect">
            <a:avLst/>
          </a:prstGeom>
        </p:spPr>
        <p:txBody>
          <a:bodyPr/>
          <a:lstStyle>
            <a:lvl1pPr>
              <a:defRPr>
                <a:latin typeface="Arial" panose="020B0604020202020204" pitchFamily="34" charset="0"/>
                <a:cs typeface="Arial" panose="020B0604020202020204" pitchFamily="34" charset="0"/>
              </a:defRPr>
            </a:lvl1pPr>
          </a:lstStyle>
          <a:p>
            <a:endParaRPr lang="de-DE"/>
          </a:p>
        </p:txBody>
      </p:sp>
      <p:sp>
        <p:nvSpPr>
          <p:cNvPr id="9" name="Textplatzhalter 8"/>
          <p:cNvSpPr>
            <a:spLocks noGrp="1"/>
          </p:cNvSpPr>
          <p:nvPr>
            <p:ph type="body" sz="quarter" idx="14"/>
          </p:nvPr>
        </p:nvSpPr>
        <p:spPr>
          <a:xfrm>
            <a:off x="4572000" y="1268413"/>
            <a:ext cx="3960813" cy="4681537"/>
          </a:xfrm>
          <a:prstGeom prst="rect">
            <a:avLst/>
          </a:prstGeom>
        </p:spPr>
        <p:txBody>
          <a:bodyPr/>
          <a:lstStyle>
            <a:lvl1pPr marL="0" indent="0">
              <a:buFontTx/>
              <a:buNone/>
              <a:defRPr>
                <a:solidFill>
                  <a:srgbClr val="4B4E48"/>
                </a:solidFill>
                <a:latin typeface="Arial" panose="020B0604020202020204" pitchFamily="34" charset="0"/>
                <a:cs typeface="Arial" panose="020B0604020202020204" pitchFamily="34" charset="0"/>
              </a:defRPr>
            </a:lvl1pPr>
            <a:lvl2pPr>
              <a:buFontTx/>
              <a:buNone/>
              <a:defRPr/>
            </a:lvl2pPr>
            <a:lvl3pPr>
              <a:buFontTx/>
              <a:buNone/>
              <a:defRPr/>
            </a:lvl3pPr>
            <a:lvl4pPr>
              <a:buFontTx/>
              <a:buNone/>
              <a:defRPr/>
            </a:lvl4pPr>
            <a:lvl5pPr>
              <a:buFontTx/>
              <a:buNone/>
              <a:defRPr/>
            </a:lvl5pPr>
          </a:lstStyle>
          <a:p>
            <a:pPr lvl="0"/>
            <a:r>
              <a:rPr lang="de-DE" dirty="0" smtClean="0"/>
              <a:t>Textmasterformate durch Klicken bearbeiten</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r>
              <a:rPr lang="de-DE" dirty="0" smtClean="0"/>
              <a:t>Prof. Dr. Nathali Jänicke &amp; Prof. Dr. Michael Neumann</a:t>
            </a:r>
            <a:endParaRPr lang="de-DE" dirty="0"/>
          </a:p>
        </p:txBody>
      </p:sp>
      <p:sp>
        <p:nvSpPr>
          <p:cNvPr id="4" name="Datumsplatzhalter 3"/>
          <p:cNvSpPr>
            <a:spLocks noGrp="1"/>
          </p:cNvSpPr>
          <p:nvPr>
            <p:ph type="dt" sz="half" idx="11"/>
          </p:nvPr>
        </p:nvSpPr>
        <p:spPr/>
        <p:txBody>
          <a:bodyPr/>
          <a:lstStyle/>
          <a:p>
            <a:r>
              <a:rPr lang="de-DE" smtClean="0"/>
              <a:t>19.05.2016</a:t>
            </a:r>
            <a:endParaRPr lang="de-DE" dirty="0"/>
          </a:p>
        </p:txBody>
      </p:sp>
    </p:spTree>
    <p:extLst>
      <p:ext uri="{BB962C8B-B14F-4D97-AF65-F5344CB8AC3E}">
        <p14:creationId xmlns:p14="http://schemas.microsoft.com/office/powerpoint/2010/main" val="1894616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r>
              <a:rPr lang="de-DE" dirty="0" smtClean="0"/>
              <a:t>Prof. Dr. Nathali Jänicke &amp; Prof. Dr. Michael Neumann</a:t>
            </a:r>
            <a:endParaRPr lang="de-DE" dirty="0"/>
          </a:p>
        </p:txBody>
      </p:sp>
      <p:sp>
        <p:nvSpPr>
          <p:cNvPr id="4" name="Datumsplatzhalter 3"/>
          <p:cNvSpPr>
            <a:spLocks noGrp="1"/>
          </p:cNvSpPr>
          <p:nvPr>
            <p:ph type="dt" sz="half" idx="11"/>
          </p:nvPr>
        </p:nvSpPr>
        <p:spPr/>
        <p:txBody>
          <a:bodyPr/>
          <a:lstStyle/>
          <a:p>
            <a:r>
              <a:rPr lang="de-DE" smtClean="0"/>
              <a:t>19.05.2016</a:t>
            </a:r>
            <a:endParaRPr lang="de-DE" dirty="0"/>
          </a:p>
        </p:txBody>
      </p:sp>
    </p:spTree>
    <p:extLst>
      <p:ext uri="{BB962C8B-B14F-4D97-AF65-F5344CB8AC3E}">
        <p14:creationId xmlns:p14="http://schemas.microsoft.com/office/powerpoint/2010/main" val="42786490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r>
              <a:rPr lang="de-DE" smtClean="0"/>
              <a:t>19.05.2016</a:t>
            </a:r>
            <a:endParaRPr lang="de-DE"/>
          </a:p>
        </p:txBody>
      </p:sp>
      <p:sp>
        <p:nvSpPr>
          <p:cNvPr id="5" name="Fußzeilenplatzhalter 4"/>
          <p:cNvSpPr>
            <a:spLocks noGrp="1"/>
          </p:cNvSpPr>
          <p:nvPr>
            <p:ph type="ftr" sz="quarter" idx="11"/>
          </p:nvPr>
        </p:nvSpPr>
        <p:spPr/>
        <p:txBody>
          <a:bodyPr/>
          <a:lstStyle/>
          <a:p>
            <a:r>
              <a:rPr lang="de-DE" dirty="0" smtClean="0"/>
              <a:t>Prof. Dr. Nathali Jänicke &amp; Prof. Dr. Michael Neumann</a:t>
            </a:r>
            <a:endParaRPr lang="de-DE" dirty="0"/>
          </a:p>
        </p:txBody>
      </p:sp>
      <p:sp>
        <p:nvSpPr>
          <p:cNvPr id="6" name="Foliennummernplatzhalter 5"/>
          <p:cNvSpPr>
            <a:spLocks noGrp="1"/>
          </p:cNvSpPr>
          <p:nvPr>
            <p:ph type="sldNum" sz="quarter" idx="12"/>
          </p:nvPr>
        </p:nvSpPr>
        <p:spPr/>
        <p:txBody>
          <a:bodyPr/>
          <a:lstStyle/>
          <a:p>
            <a:fld id="{26A870AC-4F63-4980-8D33-9B9E58F29DCC}" type="slidenum">
              <a:rPr lang="de-DE" smtClean="0"/>
              <a:t>‹Nr.›</a:t>
            </a:fld>
            <a:endParaRPr lang="de-DE"/>
          </a:p>
        </p:txBody>
      </p:sp>
    </p:spTree>
    <p:extLst>
      <p:ext uri="{BB962C8B-B14F-4D97-AF65-F5344CB8AC3E}">
        <p14:creationId xmlns:p14="http://schemas.microsoft.com/office/powerpoint/2010/main" val="2674579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19.05.2016</a:t>
            </a:r>
            <a:endParaRPr lang="de-DE"/>
          </a:p>
        </p:txBody>
      </p:sp>
      <p:sp>
        <p:nvSpPr>
          <p:cNvPr id="5" name="Fußzeilenplatzhalter 4"/>
          <p:cNvSpPr>
            <a:spLocks noGrp="1"/>
          </p:cNvSpPr>
          <p:nvPr>
            <p:ph type="ftr" sz="quarter" idx="11"/>
          </p:nvPr>
        </p:nvSpPr>
        <p:spPr/>
        <p:txBody>
          <a:bodyPr/>
          <a:lstStyle/>
          <a:p>
            <a:r>
              <a:rPr lang="de-DE" dirty="0" smtClean="0"/>
              <a:t>Prof. Dr. Nathali Jänicke &amp; Prof. Dr. Michael Neumann</a:t>
            </a:r>
            <a:endParaRPr lang="de-DE" dirty="0"/>
          </a:p>
        </p:txBody>
      </p:sp>
      <p:sp>
        <p:nvSpPr>
          <p:cNvPr id="6" name="Foliennummernplatzhalter 5"/>
          <p:cNvSpPr>
            <a:spLocks noGrp="1"/>
          </p:cNvSpPr>
          <p:nvPr>
            <p:ph type="sldNum" sz="quarter" idx="12"/>
          </p:nvPr>
        </p:nvSpPr>
        <p:spPr/>
        <p:txBody>
          <a:bodyPr/>
          <a:lstStyle/>
          <a:p>
            <a:fld id="{26A870AC-4F63-4980-8D33-9B9E58F29DCC}" type="slidenum">
              <a:rPr lang="de-DE" smtClean="0"/>
              <a:t>‹Nr.›</a:t>
            </a:fld>
            <a:endParaRPr lang="de-DE"/>
          </a:p>
        </p:txBody>
      </p:sp>
    </p:spTree>
    <p:extLst>
      <p:ext uri="{BB962C8B-B14F-4D97-AF65-F5344CB8AC3E}">
        <p14:creationId xmlns:p14="http://schemas.microsoft.com/office/powerpoint/2010/main" val="10017927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r>
              <a:rPr lang="de-DE" smtClean="0"/>
              <a:t>19.05.2016</a:t>
            </a:r>
            <a:endParaRPr lang="de-DE"/>
          </a:p>
        </p:txBody>
      </p:sp>
      <p:sp>
        <p:nvSpPr>
          <p:cNvPr id="5" name="Fußzeilenplatzhalter 4"/>
          <p:cNvSpPr>
            <a:spLocks noGrp="1"/>
          </p:cNvSpPr>
          <p:nvPr>
            <p:ph type="ftr" sz="quarter" idx="11"/>
          </p:nvPr>
        </p:nvSpPr>
        <p:spPr/>
        <p:txBody>
          <a:bodyPr/>
          <a:lstStyle/>
          <a:p>
            <a:r>
              <a:rPr lang="de-DE" dirty="0" smtClean="0"/>
              <a:t>Prof. Dr. Nathali Jänicke &amp; Prof. Dr. Michael Neumann</a:t>
            </a:r>
            <a:endParaRPr lang="de-DE" dirty="0"/>
          </a:p>
        </p:txBody>
      </p:sp>
      <p:sp>
        <p:nvSpPr>
          <p:cNvPr id="6" name="Foliennummernplatzhalter 5"/>
          <p:cNvSpPr>
            <a:spLocks noGrp="1"/>
          </p:cNvSpPr>
          <p:nvPr>
            <p:ph type="sldNum" sz="quarter" idx="12"/>
          </p:nvPr>
        </p:nvSpPr>
        <p:spPr/>
        <p:txBody>
          <a:bodyPr/>
          <a:lstStyle/>
          <a:p>
            <a:fld id="{26A870AC-4F63-4980-8D33-9B9E58F29DCC}" type="slidenum">
              <a:rPr lang="de-DE" smtClean="0"/>
              <a:t>‹Nr.›</a:t>
            </a:fld>
            <a:endParaRPr lang="de-DE"/>
          </a:p>
        </p:txBody>
      </p:sp>
    </p:spTree>
    <p:extLst>
      <p:ext uri="{BB962C8B-B14F-4D97-AF65-F5344CB8AC3E}">
        <p14:creationId xmlns:p14="http://schemas.microsoft.com/office/powerpoint/2010/main" val="23502165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28650" y="1825625"/>
            <a:ext cx="386715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825625"/>
            <a:ext cx="386715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r>
              <a:rPr lang="de-DE" smtClean="0"/>
              <a:t>19.05.2016</a:t>
            </a:r>
            <a:endParaRPr lang="de-DE"/>
          </a:p>
        </p:txBody>
      </p:sp>
      <p:sp>
        <p:nvSpPr>
          <p:cNvPr id="6" name="Fußzeilenplatzhalter 5"/>
          <p:cNvSpPr>
            <a:spLocks noGrp="1"/>
          </p:cNvSpPr>
          <p:nvPr>
            <p:ph type="ftr" sz="quarter" idx="11"/>
          </p:nvPr>
        </p:nvSpPr>
        <p:spPr/>
        <p:txBody>
          <a:bodyPr/>
          <a:lstStyle/>
          <a:p>
            <a:r>
              <a:rPr lang="de-DE" dirty="0" smtClean="0"/>
              <a:t>Prof. Dr. Nathali Jänicke &amp; Prof. Dr. Michael Neumann</a:t>
            </a:r>
            <a:endParaRPr lang="de-DE" dirty="0"/>
          </a:p>
        </p:txBody>
      </p:sp>
      <p:sp>
        <p:nvSpPr>
          <p:cNvPr id="7" name="Foliennummernplatzhalter 6"/>
          <p:cNvSpPr>
            <a:spLocks noGrp="1"/>
          </p:cNvSpPr>
          <p:nvPr>
            <p:ph type="sldNum" sz="quarter" idx="12"/>
          </p:nvPr>
        </p:nvSpPr>
        <p:spPr/>
        <p:txBody>
          <a:bodyPr/>
          <a:lstStyle/>
          <a:p>
            <a:fld id="{26A870AC-4F63-4980-8D33-9B9E58F29DCC}" type="slidenum">
              <a:rPr lang="de-DE" smtClean="0"/>
              <a:t>‹Nr.›</a:t>
            </a:fld>
            <a:endParaRPr lang="de-DE"/>
          </a:p>
        </p:txBody>
      </p:sp>
    </p:spTree>
    <p:extLst>
      <p:ext uri="{BB962C8B-B14F-4D97-AF65-F5344CB8AC3E}">
        <p14:creationId xmlns:p14="http://schemas.microsoft.com/office/powerpoint/2010/main" val="35822886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r>
              <a:rPr lang="de-DE" smtClean="0"/>
              <a:t>19.05.2016</a:t>
            </a:r>
            <a:endParaRPr lang="de-DE"/>
          </a:p>
        </p:txBody>
      </p:sp>
      <p:sp>
        <p:nvSpPr>
          <p:cNvPr id="8" name="Fußzeilenplatzhalter 7"/>
          <p:cNvSpPr>
            <a:spLocks noGrp="1"/>
          </p:cNvSpPr>
          <p:nvPr>
            <p:ph type="ftr" sz="quarter" idx="11"/>
          </p:nvPr>
        </p:nvSpPr>
        <p:spPr/>
        <p:txBody>
          <a:bodyPr/>
          <a:lstStyle/>
          <a:p>
            <a:r>
              <a:rPr lang="de-DE" dirty="0" smtClean="0"/>
              <a:t>Prof. Dr. Nathali Jänicke &amp; Prof. Dr. Michael Neumann</a:t>
            </a:r>
            <a:endParaRPr lang="de-DE" dirty="0"/>
          </a:p>
        </p:txBody>
      </p:sp>
      <p:sp>
        <p:nvSpPr>
          <p:cNvPr id="9" name="Foliennummernplatzhalter 8"/>
          <p:cNvSpPr>
            <a:spLocks noGrp="1"/>
          </p:cNvSpPr>
          <p:nvPr>
            <p:ph type="sldNum" sz="quarter" idx="12"/>
          </p:nvPr>
        </p:nvSpPr>
        <p:spPr/>
        <p:txBody>
          <a:bodyPr/>
          <a:lstStyle/>
          <a:p>
            <a:fld id="{26A870AC-4F63-4980-8D33-9B9E58F29DCC}" type="slidenum">
              <a:rPr lang="de-DE" smtClean="0"/>
              <a:t>‹Nr.›</a:t>
            </a:fld>
            <a:endParaRPr lang="de-DE"/>
          </a:p>
        </p:txBody>
      </p:sp>
    </p:spTree>
    <p:extLst>
      <p:ext uri="{BB962C8B-B14F-4D97-AF65-F5344CB8AC3E}">
        <p14:creationId xmlns:p14="http://schemas.microsoft.com/office/powerpoint/2010/main" val="33255666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r>
              <a:rPr lang="de-DE" smtClean="0"/>
              <a:t>19.05.2016</a:t>
            </a:r>
            <a:endParaRPr lang="de-DE"/>
          </a:p>
        </p:txBody>
      </p:sp>
      <p:sp>
        <p:nvSpPr>
          <p:cNvPr id="4" name="Fußzeilenplatzhalter 3"/>
          <p:cNvSpPr>
            <a:spLocks noGrp="1"/>
          </p:cNvSpPr>
          <p:nvPr>
            <p:ph type="ftr" sz="quarter" idx="11"/>
          </p:nvPr>
        </p:nvSpPr>
        <p:spPr/>
        <p:txBody>
          <a:bodyPr/>
          <a:lstStyle/>
          <a:p>
            <a:r>
              <a:rPr lang="de-DE" dirty="0" smtClean="0"/>
              <a:t>Prof. Dr. Nathali Jänicke &amp; Prof. Dr. Michael Neumann</a:t>
            </a:r>
            <a:endParaRPr lang="de-DE" dirty="0"/>
          </a:p>
        </p:txBody>
      </p:sp>
      <p:sp>
        <p:nvSpPr>
          <p:cNvPr id="5" name="Foliennummernplatzhalter 4"/>
          <p:cNvSpPr>
            <a:spLocks noGrp="1"/>
          </p:cNvSpPr>
          <p:nvPr>
            <p:ph type="sldNum" sz="quarter" idx="12"/>
          </p:nvPr>
        </p:nvSpPr>
        <p:spPr/>
        <p:txBody>
          <a:bodyPr/>
          <a:lstStyle/>
          <a:p>
            <a:fld id="{26A870AC-4F63-4980-8D33-9B9E58F29DCC}" type="slidenum">
              <a:rPr lang="de-DE" smtClean="0"/>
              <a:t>‹Nr.›</a:t>
            </a:fld>
            <a:endParaRPr lang="de-DE"/>
          </a:p>
        </p:txBody>
      </p:sp>
    </p:spTree>
    <p:extLst>
      <p:ext uri="{BB962C8B-B14F-4D97-AF65-F5344CB8AC3E}">
        <p14:creationId xmlns:p14="http://schemas.microsoft.com/office/powerpoint/2010/main" val="27117168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19.05.2016</a:t>
            </a:r>
            <a:endParaRPr lang="de-DE"/>
          </a:p>
        </p:txBody>
      </p:sp>
      <p:sp>
        <p:nvSpPr>
          <p:cNvPr id="3" name="Fußzeilenplatzhalter 2"/>
          <p:cNvSpPr>
            <a:spLocks noGrp="1"/>
          </p:cNvSpPr>
          <p:nvPr>
            <p:ph type="ftr" sz="quarter" idx="11"/>
          </p:nvPr>
        </p:nvSpPr>
        <p:spPr/>
        <p:txBody>
          <a:bodyPr/>
          <a:lstStyle/>
          <a:p>
            <a:r>
              <a:rPr lang="de-DE" dirty="0" smtClean="0"/>
              <a:t>Prof. Dr. Nathali Jänicke &amp; Prof. Dr. Michael Neumann</a:t>
            </a:r>
            <a:endParaRPr lang="de-DE" dirty="0"/>
          </a:p>
        </p:txBody>
      </p:sp>
      <p:sp>
        <p:nvSpPr>
          <p:cNvPr id="4" name="Foliennummernplatzhalter 3"/>
          <p:cNvSpPr>
            <a:spLocks noGrp="1"/>
          </p:cNvSpPr>
          <p:nvPr>
            <p:ph type="sldNum" sz="quarter" idx="12"/>
          </p:nvPr>
        </p:nvSpPr>
        <p:spPr/>
        <p:txBody>
          <a:bodyPr/>
          <a:lstStyle/>
          <a:p>
            <a:fld id="{26A870AC-4F63-4980-8D33-9B9E58F29DCC}" type="slidenum">
              <a:rPr lang="de-DE" smtClean="0"/>
              <a:t>‹Nr.›</a:t>
            </a:fld>
            <a:endParaRPr lang="de-DE"/>
          </a:p>
        </p:txBody>
      </p:sp>
    </p:spTree>
    <p:extLst>
      <p:ext uri="{BB962C8B-B14F-4D97-AF65-F5344CB8AC3E}">
        <p14:creationId xmlns:p14="http://schemas.microsoft.com/office/powerpoint/2010/main" val="3042124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Aufzählu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rgbClr val="4B4E48"/>
                </a:solidFill>
              </a:defRPr>
            </a:lvl1pPr>
          </a:lstStyle>
          <a:p>
            <a:r>
              <a:rPr lang="de-DE" dirty="0" smtClean="0"/>
              <a:t>Titelmasterformat durch Klicken bearbeiten</a:t>
            </a:r>
            <a:endParaRPr lang="de-DE" dirty="0"/>
          </a:p>
        </p:txBody>
      </p:sp>
      <p:sp>
        <p:nvSpPr>
          <p:cNvPr id="3" name="Inhaltsplatzhalter 2"/>
          <p:cNvSpPr>
            <a:spLocks noGrp="1"/>
          </p:cNvSpPr>
          <p:nvPr>
            <p:ph idx="1"/>
          </p:nvPr>
        </p:nvSpPr>
        <p:spPr>
          <a:xfrm>
            <a:off x="457200" y="1268760"/>
            <a:ext cx="8229600" cy="4857403"/>
          </a:xfrm>
          <a:prstGeom prst="rect">
            <a:avLst/>
          </a:prstGeom>
        </p:spPr>
        <p:txBody>
          <a:bodyPr/>
          <a:lstStyle>
            <a:lvl1pPr>
              <a:buClr>
                <a:srgbClr val="C31924"/>
              </a:buClr>
              <a:defRPr sz="2000">
                <a:solidFill>
                  <a:srgbClr val="4B4E48"/>
                </a:solidFill>
                <a:latin typeface="Arial" panose="020B0604020202020204" pitchFamily="34" charset="0"/>
                <a:cs typeface="Arial" panose="020B0604020202020204" pitchFamily="34" charset="0"/>
              </a:defRPr>
            </a:lvl1pPr>
            <a:lvl2pPr>
              <a:buClr>
                <a:srgbClr val="C31924"/>
              </a:buClr>
              <a:defRPr sz="1800">
                <a:solidFill>
                  <a:srgbClr val="4B4E48"/>
                </a:solidFill>
                <a:latin typeface="Arial" panose="020B0604020202020204" pitchFamily="34" charset="0"/>
                <a:cs typeface="Arial" panose="020B0604020202020204" pitchFamily="34" charset="0"/>
              </a:defRPr>
            </a:lvl2pPr>
            <a:lvl3pPr>
              <a:buClr>
                <a:srgbClr val="C31924"/>
              </a:buClr>
              <a:defRPr sz="1600">
                <a:solidFill>
                  <a:srgbClr val="4B4E48"/>
                </a:solidFill>
                <a:latin typeface="Arial" panose="020B0604020202020204" pitchFamily="34" charset="0"/>
                <a:cs typeface="Arial" panose="020B0604020202020204" pitchFamily="34" charset="0"/>
              </a:defRPr>
            </a:lvl3pPr>
            <a:lvl4pPr>
              <a:buClr>
                <a:srgbClr val="C31924"/>
              </a:buClr>
              <a:defRPr sz="1400">
                <a:solidFill>
                  <a:srgbClr val="4B4E48"/>
                </a:solidFill>
                <a:latin typeface="Arial" panose="020B0604020202020204" pitchFamily="34" charset="0"/>
                <a:cs typeface="Arial" panose="020B0604020202020204" pitchFamily="34" charset="0"/>
              </a:defRPr>
            </a:lvl4pPr>
            <a:lvl5pPr>
              <a:buClr>
                <a:srgbClr val="C31924"/>
              </a:buClr>
              <a:defRPr sz="1200">
                <a:solidFill>
                  <a:srgbClr val="4B4E48"/>
                </a:solidFill>
                <a:latin typeface="Arial" panose="020B0604020202020204" pitchFamily="34" charset="0"/>
                <a:cs typeface="Arial" panose="020B0604020202020204"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10"/>
          </p:nvPr>
        </p:nvSpPr>
        <p:spPr/>
        <p:txBody>
          <a:bodyPr/>
          <a:lstStyle/>
          <a:p>
            <a:r>
              <a:rPr lang="de-DE" smtClean="0"/>
              <a:t>19.05.2016</a:t>
            </a:r>
            <a:endParaRPr lang="de-DE" dirty="0"/>
          </a:p>
        </p:txBody>
      </p:sp>
      <p:sp>
        <p:nvSpPr>
          <p:cNvPr id="5" name="Fußzeilenplatzhalter 4"/>
          <p:cNvSpPr>
            <a:spLocks noGrp="1"/>
          </p:cNvSpPr>
          <p:nvPr>
            <p:ph type="ftr" sz="quarter" idx="11"/>
          </p:nvPr>
        </p:nvSpPr>
        <p:spPr/>
        <p:txBody>
          <a:bodyPr/>
          <a:lstStyle/>
          <a:p>
            <a:r>
              <a:rPr lang="de-DE" dirty="0" smtClean="0"/>
              <a:t>Prof. Dr. Nathali Jänicke &amp; Prof. Dr. Michael Neumann</a:t>
            </a:r>
            <a:endParaRPr lang="de-DE"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DE" smtClean="0"/>
              <a:t>19.05.2016</a:t>
            </a:r>
            <a:endParaRPr lang="de-DE"/>
          </a:p>
        </p:txBody>
      </p:sp>
      <p:sp>
        <p:nvSpPr>
          <p:cNvPr id="6" name="Fußzeilenplatzhalter 5"/>
          <p:cNvSpPr>
            <a:spLocks noGrp="1"/>
          </p:cNvSpPr>
          <p:nvPr>
            <p:ph type="ftr" sz="quarter" idx="11"/>
          </p:nvPr>
        </p:nvSpPr>
        <p:spPr/>
        <p:txBody>
          <a:bodyPr/>
          <a:lstStyle/>
          <a:p>
            <a:r>
              <a:rPr lang="de-DE" dirty="0" smtClean="0"/>
              <a:t>Prof. Dr. Nathali Jänicke &amp; Prof. Dr. Michael Neumann</a:t>
            </a:r>
            <a:endParaRPr lang="de-DE" dirty="0"/>
          </a:p>
        </p:txBody>
      </p:sp>
      <p:sp>
        <p:nvSpPr>
          <p:cNvPr id="7" name="Foliennummernplatzhalter 6"/>
          <p:cNvSpPr>
            <a:spLocks noGrp="1"/>
          </p:cNvSpPr>
          <p:nvPr>
            <p:ph type="sldNum" sz="quarter" idx="12"/>
          </p:nvPr>
        </p:nvSpPr>
        <p:spPr/>
        <p:txBody>
          <a:bodyPr/>
          <a:lstStyle/>
          <a:p>
            <a:fld id="{26A870AC-4F63-4980-8D33-9B9E58F29DCC}" type="slidenum">
              <a:rPr lang="de-DE" smtClean="0"/>
              <a:t>‹Nr.›</a:t>
            </a:fld>
            <a:endParaRPr lang="de-DE"/>
          </a:p>
        </p:txBody>
      </p:sp>
    </p:spTree>
    <p:extLst>
      <p:ext uri="{BB962C8B-B14F-4D97-AF65-F5344CB8AC3E}">
        <p14:creationId xmlns:p14="http://schemas.microsoft.com/office/powerpoint/2010/main" val="1703375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DE" smtClean="0"/>
              <a:t>19.05.2016</a:t>
            </a:r>
            <a:endParaRPr lang="de-DE"/>
          </a:p>
        </p:txBody>
      </p:sp>
      <p:sp>
        <p:nvSpPr>
          <p:cNvPr id="6" name="Fußzeilenplatzhalter 5"/>
          <p:cNvSpPr>
            <a:spLocks noGrp="1"/>
          </p:cNvSpPr>
          <p:nvPr>
            <p:ph type="ftr" sz="quarter" idx="11"/>
          </p:nvPr>
        </p:nvSpPr>
        <p:spPr/>
        <p:txBody>
          <a:bodyPr/>
          <a:lstStyle/>
          <a:p>
            <a:r>
              <a:rPr lang="de-DE" dirty="0" smtClean="0"/>
              <a:t>Prof. Dr. Nathali Jänicke &amp; Prof. Dr. Michael Neumann</a:t>
            </a:r>
            <a:endParaRPr lang="de-DE" dirty="0"/>
          </a:p>
        </p:txBody>
      </p:sp>
      <p:sp>
        <p:nvSpPr>
          <p:cNvPr id="7" name="Foliennummernplatzhalter 6"/>
          <p:cNvSpPr>
            <a:spLocks noGrp="1"/>
          </p:cNvSpPr>
          <p:nvPr>
            <p:ph type="sldNum" sz="quarter" idx="12"/>
          </p:nvPr>
        </p:nvSpPr>
        <p:spPr/>
        <p:txBody>
          <a:bodyPr/>
          <a:lstStyle/>
          <a:p>
            <a:fld id="{26A870AC-4F63-4980-8D33-9B9E58F29DCC}" type="slidenum">
              <a:rPr lang="de-DE" smtClean="0"/>
              <a:t>‹Nr.›</a:t>
            </a:fld>
            <a:endParaRPr lang="de-DE"/>
          </a:p>
        </p:txBody>
      </p:sp>
    </p:spTree>
    <p:extLst>
      <p:ext uri="{BB962C8B-B14F-4D97-AF65-F5344CB8AC3E}">
        <p14:creationId xmlns:p14="http://schemas.microsoft.com/office/powerpoint/2010/main" val="36823410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19.05.2016</a:t>
            </a:r>
            <a:endParaRPr lang="de-DE"/>
          </a:p>
        </p:txBody>
      </p:sp>
      <p:sp>
        <p:nvSpPr>
          <p:cNvPr id="5" name="Fußzeilenplatzhalter 4"/>
          <p:cNvSpPr>
            <a:spLocks noGrp="1"/>
          </p:cNvSpPr>
          <p:nvPr>
            <p:ph type="ftr" sz="quarter" idx="11"/>
          </p:nvPr>
        </p:nvSpPr>
        <p:spPr/>
        <p:txBody>
          <a:bodyPr/>
          <a:lstStyle/>
          <a:p>
            <a:r>
              <a:rPr lang="de-DE" dirty="0" smtClean="0"/>
              <a:t>Prof. Dr. Nathali Jänicke &amp; Prof. Dr. Michael Neumann</a:t>
            </a:r>
            <a:endParaRPr lang="de-DE" dirty="0"/>
          </a:p>
        </p:txBody>
      </p:sp>
      <p:sp>
        <p:nvSpPr>
          <p:cNvPr id="6" name="Foliennummernplatzhalter 5"/>
          <p:cNvSpPr>
            <a:spLocks noGrp="1"/>
          </p:cNvSpPr>
          <p:nvPr>
            <p:ph type="sldNum" sz="quarter" idx="12"/>
          </p:nvPr>
        </p:nvSpPr>
        <p:spPr/>
        <p:txBody>
          <a:bodyPr/>
          <a:lstStyle/>
          <a:p>
            <a:fld id="{26A870AC-4F63-4980-8D33-9B9E58F29DCC}" type="slidenum">
              <a:rPr lang="de-DE" smtClean="0"/>
              <a:t>‹Nr.›</a:t>
            </a:fld>
            <a:endParaRPr lang="de-DE"/>
          </a:p>
        </p:txBody>
      </p:sp>
    </p:spTree>
    <p:extLst>
      <p:ext uri="{BB962C8B-B14F-4D97-AF65-F5344CB8AC3E}">
        <p14:creationId xmlns:p14="http://schemas.microsoft.com/office/powerpoint/2010/main" val="265517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43675" y="365125"/>
            <a:ext cx="1971675"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28650" y="365125"/>
            <a:ext cx="5762625"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19.05.2016</a:t>
            </a:r>
            <a:endParaRPr lang="de-DE"/>
          </a:p>
        </p:txBody>
      </p:sp>
      <p:sp>
        <p:nvSpPr>
          <p:cNvPr id="5" name="Fußzeilenplatzhalter 4"/>
          <p:cNvSpPr>
            <a:spLocks noGrp="1"/>
          </p:cNvSpPr>
          <p:nvPr>
            <p:ph type="ftr" sz="quarter" idx="11"/>
          </p:nvPr>
        </p:nvSpPr>
        <p:spPr/>
        <p:txBody>
          <a:bodyPr/>
          <a:lstStyle/>
          <a:p>
            <a:r>
              <a:rPr lang="de-DE" dirty="0" smtClean="0"/>
              <a:t>Prof. Dr. Nathali Jänicke &amp; Prof. Dr. Michael Neumann</a:t>
            </a:r>
            <a:endParaRPr lang="de-DE" dirty="0"/>
          </a:p>
        </p:txBody>
      </p:sp>
      <p:sp>
        <p:nvSpPr>
          <p:cNvPr id="6" name="Foliennummernplatzhalter 5"/>
          <p:cNvSpPr>
            <a:spLocks noGrp="1"/>
          </p:cNvSpPr>
          <p:nvPr>
            <p:ph type="sldNum" sz="quarter" idx="12"/>
          </p:nvPr>
        </p:nvSpPr>
        <p:spPr/>
        <p:txBody>
          <a:bodyPr/>
          <a:lstStyle/>
          <a:p>
            <a:fld id="{26A870AC-4F63-4980-8D33-9B9E58F29DCC}" type="slidenum">
              <a:rPr lang="de-DE" smtClean="0"/>
              <a:t>‹Nr.›</a:t>
            </a:fld>
            <a:endParaRPr lang="de-DE"/>
          </a:p>
        </p:txBody>
      </p:sp>
    </p:spTree>
    <p:extLst>
      <p:ext uri="{BB962C8B-B14F-4D97-AF65-F5344CB8AC3E}">
        <p14:creationId xmlns:p14="http://schemas.microsoft.com/office/powerpoint/2010/main" val="677548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Aufzählung gegenüb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sz="half" idx="1"/>
          </p:nvPr>
        </p:nvSpPr>
        <p:spPr>
          <a:xfrm>
            <a:off x="457200" y="1268760"/>
            <a:ext cx="4038600" cy="4857403"/>
          </a:xfrm>
          <a:prstGeom prst="rect">
            <a:avLst/>
          </a:prstGeom>
        </p:spPr>
        <p:txBody>
          <a:bodyPr/>
          <a:lstStyle>
            <a:lvl1pPr>
              <a:buClr>
                <a:srgbClr val="C31924"/>
              </a:buClr>
              <a:defRPr sz="2800">
                <a:solidFill>
                  <a:srgbClr val="4B4E48"/>
                </a:solidFill>
                <a:latin typeface="Arial" panose="020B0604020202020204" pitchFamily="34" charset="0"/>
                <a:cs typeface="Arial" panose="020B0604020202020204" pitchFamily="34" charset="0"/>
              </a:defRPr>
            </a:lvl1pPr>
            <a:lvl2pPr>
              <a:buClr>
                <a:srgbClr val="C31924"/>
              </a:buClr>
              <a:defRPr sz="2400">
                <a:solidFill>
                  <a:srgbClr val="4B4E48"/>
                </a:solidFill>
                <a:latin typeface="Arial" panose="020B0604020202020204" pitchFamily="34" charset="0"/>
                <a:cs typeface="Arial" panose="020B0604020202020204" pitchFamily="34" charset="0"/>
              </a:defRPr>
            </a:lvl2pPr>
            <a:lvl3pPr>
              <a:buClr>
                <a:srgbClr val="C31924"/>
              </a:buClr>
              <a:defRPr sz="2000">
                <a:solidFill>
                  <a:srgbClr val="4B4E48"/>
                </a:solidFill>
                <a:latin typeface="Arial" panose="020B0604020202020204" pitchFamily="34" charset="0"/>
                <a:cs typeface="Arial" panose="020B0604020202020204" pitchFamily="34" charset="0"/>
              </a:defRPr>
            </a:lvl3pPr>
            <a:lvl4pPr>
              <a:buClr>
                <a:srgbClr val="C31924"/>
              </a:buClr>
              <a:defRPr sz="1800">
                <a:solidFill>
                  <a:srgbClr val="4B4E48"/>
                </a:solidFill>
                <a:latin typeface="Arial" panose="020B0604020202020204" pitchFamily="34" charset="0"/>
                <a:cs typeface="Arial" panose="020B0604020202020204" pitchFamily="34" charset="0"/>
              </a:defRPr>
            </a:lvl4pPr>
            <a:lvl5pPr>
              <a:buClr>
                <a:srgbClr val="C31924"/>
              </a:buClr>
              <a:defRPr sz="1800">
                <a:solidFill>
                  <a:srgbClr val="4B4E48"/>
                </a:solidFill>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Inhaltsplatzhalter 3"/>
          <p:cNvSpPr>
            <a:spLocks noGrp="1"/>
          </p:cNvSpPr>
          <p:nvPr>
            <p:ph sz="half" idx="2"/>
          </p:nvPr>
        </p:nvSpPr>
        <p:spPr>
          <a:xfrm>
            <a:off x="4648200" y="1268760"/>
            <a:ext cx="4038600" cy="4857403"/>
          </a:xfrm>
          <a:prstGeom prst="rect">
            <a:avLst/>
          </a:prstGeom>
        </p:spPr>
        <p:txBody>
          <a:bodyPr/>
          <a:lstStyle>
            <a:lvl1pPr>
              <a:buClr>
                <a:srgbClr val="C31924"/>
              </a:buClr>
              <a:defRPr sz="2800">
                <a:solidFill>
                  <a:srgbClr val="4B4E48"/>
                </a:solidFill>
                <a:latin typeface="Arial" panose="020B0604020202020204" pitchFamily="34" charset="0"/>
                <a:cs typeface="Arial" panose="020B0604020202020204" pitchFamily="34" charset="0"/>
              </a:defRPr>
            </a:lvl1pPr>
            <a:lvl2pPr>
              <a:buClr>
                <a:srgbClr val="C31924"/>
              </a:buClr>
              <a:defRPr sz="2400">
                <a:solidFill>
                  <a:srgbClr val="4B4E48"/>
                </a:solidFill>
                <a:latin typeface="Arial" panose="020B0604020202020204" pitchFamily="34" charset="0"/>
                <a:cs typeface="Arial" panose="020B0604020202020204" pitchFamily="34" charset="0"/>
              </a:defRPr>
            </a:lvl2pPr>
            <a:lvl3pPr>
              <a:buClr>
                <a:srgbClr val="C31924"/>
              </a:buClr>
              <a:defRPr sz="2000">
                <a:solidFill>
                  <a:srgbClr val="4B4E48"/>
                </a:solidFill>
                <a:latin typeface="Arial" panose="020B0604020202020204" pitchFamily="34" charset="0"/>
                <a:cs typeface="Arial" panose="020B0604020202020204" pitchFamily="34" charset="0"/>
              </a:defRPr>
            </a:lvl3pPr>
            <a:lvl4pPr>
              <a:buClr>
                <a:srgbClr val="C31924"/>
              </a:buClr>
              <a:defRPr sz="1800">
                <a:solidFill>
                  <a:srgbClr val="4B4E48"/>
                </a:solidFill>
                <a:latin typeface="Arial" panose="020B0604020202020204" pitchFamily="34" charset="0"/>
                <a:cs typeface="Arial" panose="020B0604020202020204" pitchFamily="34" charset="0"/>
              </a:defRPr>
            </a:lvl4pPr>
            <a:lvl5pPr>
              <a:buClr>
                <a:srgbClr val="C31924"/>
              </a:buClr>
              <a:defRPr sz="1800">
                <a:solidFill>
                  <a:srgbClr val="4B4E48"/>
                </a:solidFill>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Datumsplatzhalter 4"/>
          <p:cNvSpPr>
            <a:spLocks noGrp="1"/>
          </p:cNvSpPr>
          <p:nvPr>
            <p:ph type="dt" sz="half" idx="10"/>
          </p:nvPr>
        </p:nvSpPr>
        <p:spPr/>
        <p:txBody>
          <a:bodyPr/>
          <a:lstStyle/>
          <a:p>
            <a:r>
              <a:rPr lang="de-DE" smtClean="0"/>
              <a:t>19.05.2016</a:t>
            </a:r>
            <a:endParaRPr lang="de-DE" dirty="0"/>
          </a:p>
        </p:txBody>
      </p:sp>
      <p:sp>
        <p:nvSpPr>
          <p:cNvPr id="6" name="Fußzeilenplatzhalter 5"/>
          <p:cNvSpPr>
            <a:spLocks noGrp="1"/>
          </p:cNvSpPr>
          <p:nvPr>
            <p:ph type="ftr" sz="quarter" idx="11"/>
          </p:nvPr>
        </p:nvSpPr>
        <p:spPr/>
        <p:txBody>
          <a:bodyPr/>
          <a:lstStyle/>
          <a:p>
            <a:r>
              <a:rPr lang="de-DE" dirty="0" smtClean="0"/>
              <a:t>Prof. Dr. Nathali Jänicke &amp; Prof. Dr. Michael Neumann</a:t>
            </a:r>
            <a:endParaRPr lang="de-DE"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Aufzählung gegenüber mit Überschrif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rgbClr val="4B4E48"/>
                </a:solidFill>
              </a:defRPr>
            </a:lvl1p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268761"/>
            <a:ext cx="4040188" cy="720080"/>
          </a:xfrm>
          <a:prstGeom prst="rect">
            <a:avLst/>
          </a:prstGeom>
        </p:spPr>
        <p:txBody>
          <a:bodyPr anchor="b"/>
          <a:lstStyle>
            <a:lvl1pPr marL="0" indent="0">
              <a:buNone/>
              <a:defRPr sz="2000" b="1">
                <a:solidFill>
                  <a:srgbClr val="4B4E48"/>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Textmasterformate durch Klicken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buClr>
                <a:srgbClr val="C31924"/>
              </a:buClr>
              <a:defRPr sz="2000">
                <a:solidFill>
                  <a:srgbClr val="4B4E48"/>
                </a:solidFill>
                <a:latin typeface="Arial" panose="020B0604020202020204" pitchFamily="34" charset="0"/>
                <a:cs typeface="Arial" panose="020B0604020202020204" pitchFamily="34" charset="0"/>
              </a:defRPr>
            </a:lvl1pPr>
            <a:lvl2pPr>
              <a:buClr>
                <a:srgbClr val="C31924"/>
              </a:buClr>
              <a:defRPr sz="2000">
                <a:solidFill>
                  <a:srgbClr val="4B4E48"/>
                </a:solidFill>
                <a:latin typeface="Arial" panose="020B0604020202020204" pitchFamily="34" charset="0"/>
                <a:cs typeface="Arial" panose="020B0604020202020204" pitchFamily="34" charset="0"/>
              </a:defRPr>
            </a:lvl2pPr>
            <a:lvl3pPr>
              <a:buClr>
                <a:srgbClr val="C31924"/>
              </a:buClr>
              <a:defRPr sz="2000">
                <a:solidFill>
                  <a:srgbClr val="4B4E48"/>
                </a:solidFill>
                <a:latin typeface="Arial" panose="020B0604020202020204" pitchFamily="34" charset="0"/>
                <a:cs typeface="Arial" panose="020B0604020202020204" pitchFamily="34" charset="0"/>
              </a:defRPr>
            </a:lvl3pPr>
            <a:lvl4pPr>
              <a:buClr>
                <a:srgbClr val="C31924"/>
              </a:buClr>
              <a:defRPr sz="2000">
                <a:solidFill>
                  <a:srgbClr val="4B4E48"/>
                </a:solidFill>
                <a:latin typeface="Arial" panose="020B0604020202020204" pitchFamily="34" charset="0"/>
                <a:cs typeface="Arial" panose="020B0604020202020204" pitchFamily="34" charset="0"/>
              </a:defRPr>
            </a:lvl4pPr>
            <a:lvl5pPr>
              <a:buClr>
                <a:srgbClr val="C31924"/>
              </a:buClr>
              <a:defRPr sz="2000">
                <a:solidFill>
                  <a:srgbClr val="4B4E48"/>
                </a:solidFill>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Textplatzhalter 4"/>
          <p:cNvSpPr>
            <a:spLocks noGrp="1"/>
          </p:cNvSpPr>
          <p:nvPr>
            <p:ph type="body" sz="quarter" idx="3"/>
          </p:nvPr>
        </p:nvSpPr>
        <p:spPr>
          <a:xfrm>
            <a:off x="4645025" y="1268761"/>
            <a:ext cx="4041775" cy="720080"/>
          </a:xfrm>
          <a:prstGeom prst="rect">
            <a:avLst/>
          </a:prstGeom>
        </p:spPr>
        <p:txBody>
          <a:bodyPr anchor="b"/>
          <a:lstStyle>
            <a:lvl1pPr marL="0" indent="0">
              <a:buNone/>
              <a:defRPr sz="2000" b="1">
                <a:solidFill>
                  <a:srgbClr val="4B4E48"/>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Textmasterformate durch Klicken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buClr>
                <a:srgbClr val="C31924"/>
              </a:buClr>
              <a:defRPr sz="2000">
                <a:solidFill>
                  <a:srgbClr val="4B4E48"/>
                </a:solidFill>
                <a:latin typeface="Arial" panose="020B0604020202020204" pitchFamily="34" charset="0"/>
                <a:cs typeface="Arial" panose="020B0604020202020204" pitchFamily="34" charset="0"/>
              </a:defRPr>
            </a:lvl1pPr>
            <a:lvl2pPr>
              <a:buClr>
                <a:srgbClr val="C31924"/>
              </a:buClr>
              <a:defRPr sz="2000">
                <a:solidFill>
                  <a:srgbClr val="4B4E48"/>
                </a:solidFill>
                <a:latin typeface="Arial" panose="020B0604020202020204" pitchFamily="34" charset="0"/>
                <a:cs typeface="Arial" panose="020B0604020202020204" pitchFamily="34" charset="0"/>
              </a:defRPr>
            </a:lvl2pPr>
            <a:lvl3pPr>
              <a:buClr>
                <a:srgbClr val="C31924"/>
              </a:buClr>
              <a:defRPr sz="2000">
                <a:solidFill>
                  <a:srgbClr val="4B4E48"/>
                </a:solidFill>
                <a:latin typeface="Arial" panose="020B0604020202020204" pitchFamily="34" charset="0"/>
                <a:cs typeface="Arial" panose="020B0604020202020204" pitchFamily="34" charset="0"/>
              </a:defRPr>
            </a:lvl3pPr>
            <a:lvl4pPr>
              <a:buClr>
                <a:srgbClr val="C31924"/>
              </a:buClr>
              <a:defRPr sz="2000">
                <a:solidFill>
                  <a:srgbClr val="4B4E48"/>
                </a:solidFill>
                <a:latin typeface="Arial" panose="020B0604020202020204" pitchFamily="34" charset="0"/>
                <a:cs typeface="Arial" panose="020B0604020202020204" pitchFamily="34" charset="0"/>
              </a:defRPr>
            </a:lvl4pPr>
            <a:lvl5pPr>
              <a:buClr>
                <a:srgbClr val="C31924"/>
              </a:buClr>
              <a:defRPr sz="2000">
                <a:solidFill>
                  <a:srgbClr val="4B4E48"/>
                </a:solidFill>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7" name="Datumsplatzhalter 6"/>
          <p:cNvSpPr>
            <a:spLocks noGrp="1"/>
          </p:cNvSpPr>
          <p:nvPr>
            <p:ph type="dt" sz="half" idx="10"/>
          </p:nvPr>
        </p:nvSpPr>
        <p:spPr/>
        <p:txBody>
          <a:bodyPr/>
          <a:lstStyle/>
          <a:p>
            <a:r>
              <a:rPr lang="de-DE" smtClean="0"/>
              <a:t>19.05.2016</a:t>
            </a:r>
            <a:endParaRPr lang="de-DE" dirty="0"/>
          </a:p>
        </p:txBody>
      </p:sp>
      <p:sp>
        <p:nvSpPr>
          <p:cNvPr id="8" name="Fußzeilenplatzhalter 7"/>
          <p:cNvSpPr>
            <a:spLocks noGrp="1"/>
          </p:cNvSpPr>
          <p:nvPr>
            <p:ph type="ftr" sz="quarter" idx="11"/>
          </p:nvPr>
        </p:nvSpPr>
        <p:spPr/>
        <p:txBody>
          <a:bodyPr/>
          <a:lstStyle/>
          <a:p>
            <a:r>
              <a:rPr lang="de-DE" dirty="0" smtClean="0"/>
              <a:t>Prof. Dr. Nathali Jänicke &amp; Prof. Dr. Michael Neumann</a:t>
            </a:r>
            <a:endParaRPr lang="de-DE"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co mit Titel u. Fußzei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Datumsplatzhalter 2"/>
          <p:cNvSpPr>
            <a:spLocks noGrp="1"/>
          </p:cNvSpPr>
          <p:nvPr>
            <p:ph type="dt" sz="half" idx="10"/>
          </p:nvPr>
        </p:nvSpPr>
        <p:spPr/>
        <p:txBody>
          <a:bodyPr/>
          <a:lstStyle>
            <a:lvl1pPr>
              <a:defRPr/>
            </a:lvl1pPr>
          </a:lstStyle>
          <a:p>
            <a:r>
              <a:rPr lang="de-DE" smtClean="0"/>
              <a:t>19.05.2016</a:t>
            </a:r>
            <a:endParaRPr lang="de-DE"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und Aufzählung nebeneinander">
    <p:spTree>
      <p:nvGrpSpPr>
        <p:cNvPr id="1" name=""/>
        <p:cNvGrpSpPr/>
        <p:nvPr/>
      </p:nvGrpSpPr>
      <p:grpSpPr>
        <a:xfrm>
          <a:off x="0" y="0"/>
          <a:ext cx="0" cy="0"/>
          <a:chOff x="0" y="0"/>
          <a:chExt cx="0" cy="0"/>
        </a:xfrm>
      </p:grpSpPr>
      <p:sp>
        <p:nvSpPr>
          <p:cNvPr id="3" name="Inhaltsplatzhalter 2"/>
          <p:cNvSpPr>
            <a:spLocks noGrp="1"/>
          </p:cNvSpPr>
          <p:nvPr>
            <p:ph idx="1"/>
          </p:nvPr>
        </p:nvSpPr>
        <p:spPr>
          <a:xfrm>
            <a:off x="3575050" y="1268760"/>
            <a:ext cx="5111750" cy="4857403"/>
          </a:xfrm>
          <a:prstGeom prst="rect">
            <a:avLst/>
          </a:prstGeom>
        </p:spPr>
        <p:txBody>
          <a:bodyPr/>
          <a:lstStyle>
            <a:lvl1pPr>
              <a:buClr>
                <a:srgbClr val="C31924"/>
              </a:buClr>
              <a:defRPr sz="3200">
                <a:solidFill>
                  <a:srgbClr val="4B4E48"/>
                </a:solidFill>
                <a:latin typeface="Arial" panose="020B0604020202020204" pitchFamily="34" charset="0"/>
                <a:cs typeface="Arial" panose="020B0604020202020204" pitchFamily="34" charset="0"/>
              </a:defRPr>
            </a:lvl1pPr>
            <a:lvl2pPr>
              <a:buClr>
                <a:srgbClr val="C31924"/>
              </a:buClr>
              <a:defRPr sz="2800">
                <a:solidFill>
                  <a:srgbClr val="4B4E48"/>
                </a:solidFill>
                <a:latin typeface="Arial" panose="020B0604020202020204" pitchFamily="34" charset="0"/>
                <a:cs typeface="Arial" panose="020B0604020202020204" pitchFamily="34" charset="0"/>
              </a:defRPr>
            </a:lvl2pPr>
            <a:lvl3pPr>
              <a:buClr>
                <a:srgbClr val="C31924"/>
              </a:buClr>
              <a:defRPr sz="2400">
                <a:solidFill>
                  <a:srgbClr val="4B4E48"/>
                </a:solidFill>
                <a:latin typeface="Arial" panose="020B0604020202020204" pitchFamily="34" charset="0"/>
                <a:cs typeface="Arial" panose="020B0604020202020204" pitchFamily="34" charset="0"/>
              </a:defRPr>
            </a:lvl3pPr>
            <a:lvl4pPr>
              <a:buClr>
                <a:srgbClr val="C31924"/>
              </a:buClr>
              <a:defRPr sz="2000">
                <a:solidFill>
                  <a:srgbClr val="4B4E48"/>
                </a:solidFill>
                <a:latin typeface="Arial" panose="020B0604020202020204" pitchFamily="34" charset="0"/>
                <a:cs typeface="Arial" panose="020B0604020202020204" pitchFamily="34" charset="0"/>
              </a:defRPr>
            </a:lvl4pPr>
            <a:lvl5pPr>
              <a:buClr>
                <a:srgbClr val="C31924"/>
              </a:buClr>
              <a:defRPr sz="2000">
                <a:solidFill>
                  <a:srgbClr val="4B4E48"/>
                </a:solidFill>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Textplatzhalter 3"/>
          <p:cNvSpPr>
            <a:spLocks noGrp="1"/>
          </p:cNvSpPr>
          <p:nvPr>
            <p:ph type="body" sz="half" idx="2"/>
          </p:nvPr>
        </p:nvSpPr>
        <p:spPr>
          <a:xfrm>
            <a:off x="457200" y="1268760"/>
            <a:ext cx="3008313" cy="4857403"/>
          </a:xfrm>
          <a:prstGeom prst="rect">
            <a:avLst/>
          </a:prstGeom>
        </p:spPr>
        <p:txBody>
          <a:bodyPr/>
          <a:lstStyle>
            <a:lvl1pPr marL="0" indent="0">
              <a:buNone/>
              <a:defRPr sz="1400">
                <a:solidFill>
                  <a:srgbClr val="4B4E48"/>
                </a:solidFill>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smtClean="0"/>
              <a:t>Textmasterformate durch Klicken bearbeiten</a:t>
            </a:r>
          </a:p>
        </p:txBody>
      </p:sp>
      <p:sp>
        <p:nvSpPr>
          <p:cNvPr id="5" name="Datumsplatzhalter 4"/>
          <p:cNvSpPr>
            <a:spLocks noGrp="1"/>
          </p:cNvSpPr>
          <p:nvPr>
            <p:ph type="dt" sz="half" idx="10"/>
          </p:nvPr>
        </p:nvSpPr>
        <p:spPr/>
        <p:txBody>
          <a:bodyPr/>
          <a:lstStyle/>
          <a:p>
            <a:r>
              <a:rPr lang="de-DE" smtClean="0"/>
              <a:t>19.05.2016</a:t>
            </a:r>
            <a:endParaRPr lang="de-DE" dirty="0"/>
          </a:p>
        </p:txBody>
      </p:sp>
      <p:sp>
        <p:nvSpPr>
          <p:cNvPr id="8" name="Titel 1"/>
          <p:cNvSpPr>
            <a:spLocks noGrp="1"/>
          </p:cNvSpPr>
          <p:nvPr>
            <p:ph type="title"/>
          </p:nvPr>
        </p:nvSpPr>
        <p:spPr>
          <a:xfrm>
            <a:off x="457200" y="-90264"/>
            <a:ext cx="5626968" cy="1143000"/>
          </a:xfrm>
        </p:spPr>
        <p:txBody>
          <a:bodyPr/>
          <a:lstStyle/>
          <a:p>
            <a:r>
              <a:rPr lang="de-DE" dirty="0" smtClean="0"/>
              <a:t>Titelmasterformat durch Klicken bearbeiten</a:t>
            </a:r>
            <a:endParaRPr lang="de-DE"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3" name="Bildplatzhalter 2"/>
          <p:cNvSpPr>
            <a:spLocks noGrp="1"/>
          </p:cNvSpPr>
          <p:nvPr>
            <p:ph type="pic" idx="1"/>
          </p:nvPr>
        </p:nvSpPr>
        <p:spPr>
          <a:xfrm>
            <a:off x="1821904" y="2492896"/>
            <a:ext cx="5486400" cy="3458815"/>
          </a:xfrm>
          <a:prstGeom prst="rect">
            <a:avLst/>
          </a:prstGeo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1835696" y="1268760"/>
            <a:ext cx="5486400" cy="804862"/>
          </a:xfrm>
          <a:prstGeom prst="rect">
            <a:avLst/>
          </a:prstGeom>
        </p:spPr>
        <p:txBody>
          <a:bodyPr/>
          <a:lstStyle>
            <a:lvl1pPr marL="0" indent="0">
              <a:buNone/>
              <a:defRPr sz="3200">
                <a:solidFill>
                  <a:srgbClr val="4B4E48"/>
                </a:solidFill>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smtClean="0"/>
              <a:t>Textmasterformate durch Klicken bearbeiten</a:t>
            </a:r>
          </a:p>
        </p:txBody>
      </p:sp>
      <p:sp>
        <p:nvSpPr>
          <p:cNvPr id="5" name="Datumsplatzhalter 4"/>
          <p:cNvSpPr>
            <a:spLocks noGrp="1"/>
          </p:cNvSpPr>
          <p:nvPr>
            <p:ph type="dt" sz="half" idx="10"/>
          </p:nvPr>
        </p:nvSpPr>
        <p:spPr/>
        <p:txBody>
          <a:bodyPr/>
          <a:lstStyle/>
          <a:p>
            <a:r>
              <a:rPr lang="de-DE" smtClean="0"/>
              <a:t>19.05.2016</a:t>
            </a:r>
            <a:endParaRPr lang="de-DE" dirty="0"/>
          </a:p>
        </p:txBody>
      </p:sp>
      <p:sp>
        <p:nvSpPr>
          <p:cNvPr id="8" name="Titel 1"/>
          <p:cNvSpPr>
            <a:spLocks noGrp="1"/>
          </p:cNvSpPr>
          <p:nvPr>
            <p:ph type="title"/>
          </p:nvPr>
        </p:nvSpPr>
        <p:spPr>
          <a:xfrm>
            <a:off x="457200" y="-90264"/>
            <a:ext cx="5626968" cy="1143000"/>
          </a:xfrm>
        </p:spPr>
        <p:txBody>
          <a:bodyPr/>
          <a:lstStyle/>
          <a:p>
            <a:r>
              <a:rPr lang="de-DE" dirty="0" smtClean="0"/>
              <a:t>Titelmasterformat durch Klicken bearbeiten</a:t>
            </a:r>
            <a:endParaRPr lang="de-DE"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ld mit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Datumsplatzhalter 2"/>
          <p:cNvSpPr>
            <a:spLocks noGrp="1"/>
          </p:cNvSpPr>
          <p:nvPr>
            <p:ph type="dt" sz="half" idx="10"/>
          </p:nvPr>
        </p:nvSpPr>
        <p:spPr/>
        <p:txBody>
          <a:bodyPr/>
          <a:lstStyle/>
          <a:p>
            <a:r>
              <a:rPr lang="de-DE" smtClean="0"/>
              <a:t>19.05.2016</a:t>
            </a:r>
            <a:endParaRPr lang="de-DE" dirty="0"/>
          </a:p>
        </p:txBody>
      </p:sp>
      <p:sp>
        <p:nvSpPr>
          <p:cNvPr id="7" name="Bildplatzhalter 6"/>
          <p:cNvSpPr>
            <a:spLocks noGrp="1"/>
          </p:cNvSpPr>
          <p:nvPr>
            <p:ph type="pic" sz="quarter" idx="13"/>
          </p:nvPr>
        </p:nvSpPr>
        <p:spPr>
          <a:xfrm>
            <a:off x="683568" y="1412776"/>
            <a:ext cx="2787170" cy="4032448"/>
          </a:xfrm>
          <a:prstGeom prst="rect">
            <a:avLst/>
          </a:prstGeom>
        </p:spPr>
        <p:txBody>
          <a:bodyPr/>
          <a:lstStyle>
            <a:lvl1pPr>
              <a:defRPr>
                <a:latin typeface="Arial" panose="020B0604020202020204" pitchFamily="34" charset="0"/>
                <a:cs typeface="Arial" panose="020B0604020202020204" pitchFamily="34" charset="0"/>
              </a:defRPr>
            </a:lvl1pPr>
          </a:lstStyle>
          <a:p>
            <a:endParaRPr lang="de-DE" dirty="0"/>
          </a:p>
        </p:txBody>
      </p:sp>
      <p:sp>
        <p:nvSpPr>
          <p:cNvPr id="13" name="Textplatzhalter 12"/>
          <p:cNvSpPr>
            <a:spLocks noGrp="1"/>
          </p:cNvSpPr>
          <p:nvPr>
            <p:ph type="body" sz="quarter" idx="14"/>
          </p:nvPr>
        </p:nvSpPr>
        <p:spPr>
          <a:xfrm>
            <a:off x="4284663" y="1268413"/>
            <a:ext cx="4103687" cy="4824412"/>
          </a:xfrm>
          <a:prstGeom prst="rect">
            <a:avLst/>
          </a:prstGeom>
        </p:spPr>
        <p:txBody>
          <a:bodyPr/>
          <a:lstStyle>
            <a:lvl1pPr marL="1588" indent="0">
              <a:lnSpc>
                <a:spcPct val="100000"/>
              </a:lnSpc>
              <a:spcBef>
                <a:spcPts val="200"/>
              </a:spcBef>
              <a:buFontTx/>
              <a:buNone/>
              <a:tabLst>
                <a:tab pos="900000" algn="l"/>
              </a:tabLst>
              <a:defRPr sz="2000">
                <a:solidFill>
                  <a:srgbClr val="4B4E48"/>
                </a:solidFill>
                <a:latin typeface="Arial" panose="020B0604020202020204" pitchFamily="34" charset="0"/>
                <a:cs typeface="Arial" panose="020B0604020202020204" pitchFamily="34" charset="0"/>
              </a:defRPr>
            </a:lvl1pPr>
            <a:lvl2pPr indent="0">
              <a:spcBef>
                <a:spcPts val="0"/>
              </a:spcBef>
              <a:buFontTx/>
              <a:buNone/>
              <a:defRPr/>
            </a:lvl2pPr>
            <a:lvl3pPr indent="0">
              <a:spcBef>
                <a:spcPts val="0"/>
              </a:spcBef>
              <a:buFontTx/>
              <a:buNone/>
              <a:defRPr/>
            </a:lvl3pPr>
            <a:lvl4pPr indent="0">
              <a:spcBef>
                <a:spcPts val="0"/>
              </a:spcBef>
              <a:buFontTx/>
              <a:buNone/>
              <a:defRPr/>
            </a:lvl4pPr>
            <a:lvl5pPr indent="0">
              <a:spcBef>
                <a:spcPts val="0"/>
              </a:spcBef>
              <a:buFontTx/>
              <a:buNone/>
              <a:defRPr/>
            </a:lvl5pPr>
          </a:lstStyle>
          <a:p>
            <a:pPr lvl="0"/>
            <a:r>
              <a:rPr lang="de-DE" dirty="0" smtClean="0"/>
              <a:t>Textmasterformate durch Klicken bearbeiten</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gramm">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Datumsplatzhalter 2"/>
          <p:cNvSpPr>
            <a:spLocks noGrp="1"/>
          </p:cNvSpPr>
          <p:nvPr>
            <p:ph type="dt" sz="half" idx="10"/>
          </p:nvPr>
        </p:nvSpPr>
        <p:spPr/>
        <p:txBody>
          <a:bodyPr/>
          <a:lstStyle/>
          <a:p>
            <a:r>
              <a:rPr lang="de-DE" smtClean="0"/>
              <a:t>19.05.2016</a:t>
            </a:r>
            <a:endParaRPr lang="de-DE" dirty="0"/>
          </a:p>
        </p:txBody>
      </p:sp>
      <p:sp>
        <p:nvSpPr>
          <p:cNvPr id="7" name="Diagrammplatzhalter 6"/>
          <p:cNvSpPr>
            <a:spLocks noGrp="1"/>
          </p:cNvSpPr>
          <p:nvPr>
            <p:ph type="chart" sz="quarter" idx="13"/>
          </p:nvPr>
        </p:nvSpPr>
        <p:spPr>
          <a:xfrm>
            <a:off x="468313" y="1268413"/>
            <a:ext cx="8135937" cy="4752975"/>
          </a:xfrm>
          <a:prstGeom prst="rect">
            <a:avLst/>
          </a:prstGeom>
        </p:spPr>
        <p:txBody>
          <a:bodyPr/>
          <a:lstStyle>
            <a:lvl1pPr>
              <a:defRPr>
                <a:latin typeface="Arial" panose="020B0604020202020204" pitchFamily="34" charset="0"/>
                <a:cs typeface="Arial" panose="020B0604020202020204" pitchFamily="34" charset="0"/>
              </a:defRPr>
            </a:lvl1pPr>
          </a:lstStyle>
          <a:p>
            <a:endParaRPr lang="de-DE"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1.jp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67544" y="2718048"/>
            <a:ext cx="8229600" cy="1143000"/>
          </a:xfrm>
          <a:prstGeom prst="rect">
            <a:avLst/>
          </a:prstGeom>
        </p:spPr>
        <p:txBody>
          <a:bodyPr vert="horz" lIns="91440" tIns="45720" rIns="91440" bIns="45720" rtlCol="0" anchor="ctr">
            <a:normAutofit/>
          </a:bodyPr>
          <a:lstStyle/>
          <a:p>
            <a:r>
              <a:rPr lang="de-DE" dirty="0" smtClean="0"/>
              <a:t>Titelmasterformat durch Klicken bearbeiten</a:t>
            </a:r>
            <a:endParaRPr lang="de-DE" dirty="0"/>
          </a:p>
        </p:txBody>
      </p:sp>
      <p:cxnSp>
        <p:nvCxnSpPr>
          <p:cNvPr id="7" name="Gerader Verbinder 6"/>
          <p:cNvCxnSpPr/>
          <p:nvPr userDrawn="1"/>
        </p:nvCxnSpPr>
        <p:spPr>
          <a:xfrm>
            <a:off x="0" y="4752000"/>
            <a:ext cx="9144000" cy="0"/>
          </a:xfrm>
          <a:prstGeom prst="line">
            <a:avLst/>
          </a:prstGeom>
          <a:ln w="6350" cmpd="sng">
            <a:solidFill>
              <a:srgbClr val="FF0000"/>
            </a:solidFill>
          </a:ln>
        </p:spPr>
        <p:style>
          <a:lnRef idx="1">
            <a:schemeClr val="accent2"/>
          </a:lnRef>
          <a:fillRef idx="0">
            <a:schemeClr val="accent2"/>
          </a:fillRef>
          <a:effectRef idx="0">
            <a:schemeClr val="accent2"/>
          </a:effectRef>
          <a:fontRef idx="minor">
            <a:schemeClr val="tx1"/>
          </a:fontRef>
        </p:style>
      </p:cxnSp>
      <p:pic>
        <p:nvPicPr>
          <p:cNvPr id="8" name="Grafik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69915" y="395816"/>
            <a:ext cx="2624858" cy="1232984"/>
          </a:xfrm>
          <a:prstGeom prst="rect">
            <a:avLst/>
          </a:prstGeom>
        </p:spPr>
      </p:pic>
      <p:cxnSp>
        <p:nvCxnSpPr>
          <p:cNvPr id="9" name="Gerader Verbinder 10"/>
          <p:cNvCxnSpPr/>
          <p:nvPr userDrawn="1"/>
        </p:nvCxnSpPr>
        <p:spPr>
          <a:xfrm>
            <a:off x="0" y="4717448"/>
            <a:ext cx="9144000" cy="0"/>
          </a:xfrm>
          <a:prstGeom prst="line">
            <a:avLst/>
          </a:prstGeom>
          <a:ln w="6350" cmpd="sng">
            <a:solidFill>
              <a:srgbClr val="303234"/>
            </a:solidFill>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rgbClr val="5B5F57"/>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NDSFrutiger 45 Light" pitchFamily="2"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NDSFrutiger 45 Light" pitchFamily="2"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NDSFrutiger 45 Light" pitchFamily="2"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NDSFrutiger 45 Light" pitchFamily="2"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NDSFrutiger 45 Light"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Grafik 8"/>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7247746" y="44624"/>
            <a:ext cx="1716743" cy="806411"/>
          </a:xfrm>
          <a:prstGeom prst="rect">
            <a:avLst/>
          </a:prstGeom>
        </p:spPr>
      </p:pic>
      <p:sp>
        <p:nvSpPr>
          <p:cNvPr id="2" name="Titelplatzhalter 1"/>
          <p:cNvSpPr>
            <a:spLocks noGrp="1"/>
          </p:cNvSpPr>
          <p:nvPr>
            <p:ph type="title"/>
          </p:nvPr>
        </p:nvSpPr>
        <p:spPr>
          <a:xfrm>
            <a:off x="449503" y="-27384"/>
            <a:ext cx="5626968" cy="946727"/>
          </a:xfrm>
          <a:prstGeom prst="rect">
            <a:avLst/>
          </a:prstGeom>
        </p:spPr>
        <p:txBody>
          <a:bodyPr vert="horz" lIns="91440" tIns="45720" rIns="91440" bIns="45720" rtlCol="0" anchor="ctr">
            <a:normAutofit/>
          </a:bodyPr>
          <a:lstStyle/>
          <a:p>
            <a:r>
              <a:rPr lang="de-DE" dirty="0" smtClean="0"/>
              <a:t>Titelmasterformat durch Klicken bearbeiten</a:t>
            </a:r>
            <a:endParaRPr lang="de-DE" dirty="0"/>
          </a:p>
        </p:txBody>
      </p:sp>
      <p:sp>
        <p:nvSpPr>
          <p:cNvPr id="5" name="Fußzeilenplatzhalter 4"/>
          <p:cNvSpPr>
            <a:spLocks noGrp="1"/>
          </p:cNvSpPr>
          <p:nvPr>
            <p:ph type="ftr" sz="quarter" idx="3"/>
          </p:nvPr>
        </p:nvSpPr>
        <p:spPr>
          <a:xfrm>
            <a:off x="2699792" y="6513183"/>
            <a:ext cx="3294370" cy="365125"/>
          </a:xfrm>
          <a:prstGeom prst="rect">
            <a:avLst/>
          </a:prstGeom>
        </p:spPr>
        <p:txBody>
          <a:bodyPr vert="horz" lIns="91440" tIns="45720" rIns="91440" bIns="45720" rtlCol="0" anchor="ctr"/>
          <a:lstStyle>
            <a:lvl1pPr algn="ctr">
              <a:defRPr sz="900">
                <a:solidFill>
                  <a:srgbClr val="4B4E48"/>
                </a:solidFill>
                <a:latin typeface="Arial" panose="020B0604020202020204" pitchFamily="34" charset="0"/>
                <a:cs typeface="Arial" panose="020B0604020202020204" pitchFamily="34" charset="0"/>
              </a:defRPr>
            </a:lvl1pPr>
          </a:lstStyle>
          <a:p>
            <a:r>
              <a:rPr lang="de-DE" dirty="0" smtClean="0"/>
              <a:t>Prof. Dr. Nathali Jänicke &amp; Prof. Dr. Michael Neumann</a:t>
            </a:r>
            <a:endParaRPr lang="de-DE" dirty="0"/>
          </a:p>
        </p:txBody>
      </p:sp>
      <p:sp>
        <p:nvSpPr>
          <p:cNvPr id="4" name="Datumsplatzhalter 3"/>
          <p:cNvSpPr>
            <a:spLocks noGrp="1"/>
          </p:cNvSpPr>
          <p:nvPr>
            <p:ph type="dt" sz="half" idx="2"/>
          </p:nvPr>
        </p:nvSpPr>
        <p:spPr>
          <a:xfrm>
            <a:off x="431562" y="6513183"/>
            <a:ext cx="2133600" cy="365125"/>
          </a:xfrm>
          <a:prstGeom prst="rect">
            <a:avLst/>
          </a:prstGeom>
        </p:spPr>
        <p:txBody>
          <a:bodyPr vert="horz" lIns="91440" tIns="45720" rIns="91440" bIns="45720" rtlCol="0" anchor="ctr"/>
          <a:lstStyle>
            <a:lvl1pPr algn="l">
              <a:defRPr sz="900">
                <a:solidFill>
                  <a:srgbClr val="4B4E48"/>
                </a:solidFill>
                <a:latin typeface="Arial" panose="020B0604020202020204" pitchFamily="34" charset="0"/>
                <a:cs typeface="Arial" panose="020B0604020202020204" pitchFamily="34" charset="0"/>
              </a:defRPr>
            </a:lvl1pPr>
          </a:lstStyle>
          <a:p>
            <a:r>
              <a:rPr lang="de-DE" smtClean="0"/>
              <a:t>19.05.2016</a:t>
            </a:r>
            <a:endParaRPr lang="de-DE" dirty="0"/>
          </a:p>
        </p:txBody>
      </p:sp>
      <p:sp>
        <p:nvSpPr>
          <p:cNvPr id="10" name="Text Box 29"/>
          <p:cNvSpPr txBox="1">
            <a:spLocks noChangeArrowheads="1"/>
          </p:cNvSpPr>
          <p:nvPr userDrawn="1"/>
        </p:nvSpPr>
        <p:spPr bwMode="auto">
          <a:xfrm>
            <a:off x="6516216" y="6532695"/>
            <a:ext cx="2160240" cy="346711"/>
          </a:xfrm>
          <a:prstGeom prst="rect">
            <a:avLst/>
          </a:prstGeom>
          <a:noFill/>
          <a:ln w="9525">
            <a:noFill/>
            <a:miter lim="800000"/>
            <a:headEnd/>
            <a:tailEnd/>
          </a:ln>
          <a:effectLst/>
        </p:spPr>
        <p:txBody>
          <a:bodyPr wrap="square" lIns="206197" tIns="103099" rIns="206197" bIns="103099">
            <a:prstTxWarp prst="textNoShape">
              <a:avLst/>
            </a:prstTxWarp>
            <a:spAutoFit/>
          </a:bodyPr>
          <a:lstStyle/>
          <a:p>
            <a:pPr algn="r"/>
            <a:fld id="{61221779-8891-234B-818B-591DB7D9EDD5}" type="slidenum">
              <a:rPr lang="de-DE" sz="900">
                <a:solidFill>
                  <a:srgbClr val="4B4E48"/>
                </a:solidFill>
                <a:latin typeface="Arial" panose="020B0604020202020204" pitchFamily="34" charset="0"/>
                <a:cs typeface="Arial" panose="020B0604020202020204" pitchFamily="34" charset="0"/>
              </a:rPr>
              <a:pPr algn="r"/>
              <a:t>‹Nr.›</a:t>
            </a:fld>
            <a:endParaRPr lang="de-DE" sz="900" dirty="0">
              <a:solidFill>
                <a:srgbClr val="4B4E48"/>
              </a:solidFill>
              <a:latin typeface="Arial" panose="020B0604020202020204" pitchFamily="34" charset="0"/>
              <a:cs typeface="Arial" panose="020B0604020202020204" pitchFamily="34" charset="0"/>
            </a:endParaRPr>
          </a:p>
        </p:txBody>
      </p:sp>
      <p:cxnSp>
        <p:nvCxnSpPr>
          <p:cNvPr id="11" name="Gerader Verbinder 10"/>
          <p:cNvCxnSpPr/>
          <p:nvPr userDrawn="1"/>
        </p:nvCxnSpPr>
        <p:spPr>
          <a:xfrm>
            <a:off x="-23091" y="6556132"/>
            <a:ext cx="9144000" cy="0"/>
          </a:xfrm>
          <a:prstGeom prst="line">
            <a:avLst/>
          </a:prstGeom>
          <a:ln w="12700">
            <a:solidFill>
              <a:srgbClr val="ACAEAA"/>
            </a:solidFill>
          </a:ln>
        </p:spPr>
        <p:style>
          <a:lnRef idx="1">
            <a:schemeClr val="accent2"/>
          </a:lnRef>
          <a:fillRef idx="0">
            <a:schemeClr val="accent2"/>
          </a:fillRef>
          <a:effectRef idx="0">
            <a:schemeClr val="accent2"/>
          </a:effectRef>
          <a:fontRef idx="minor">
            <a:schemeClr val="tx1"/>
          </a:fontRef>
        </p:style>
      </p:cxnSp>
      <p:cxnSp>
        <p:nvCxnSpPr>
          <p:cNvPr id="13" name="Gerader Verbinder 6"/>
          <p:cNvCxnSpPr/>
          <p:nvPr userDrawn="1"/>
        </p:nvCxnSpPr>
        <p:spPr>
          <a:xfrm>
            <a:off x="0" y="943272"/>
            <a:ext cx="9144000" cy="0"/>
          </a:xfrm>
          <a:prstGeom prst="line">
            <a:avLst/>
          </a:prstGeom>
          <a:ln w="6350" cmpd="sng">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4" name="Gerader Verbinder 10"/>
          <p:cNvCxnSpPr/>
          <p:nvPr userDrawn="1"/>
        </p:nvCxnSpPr>
        <p:spPr>
          <a:xfrm>
            <a:off x="0" y="908720"/>
            <a:ext cx="9144000" cy="0"/>
          </a:xfrm>
          <a:prstGeom prst="line">
            <a:avLst/>
          </a:prstGeom>
          <a:ln w="6350" cmpd="sng">
            <a:solidFill>
              <a:srgbClr val="303234"/>
            </a:solidFill>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665" r:id="rId1"/>
    <p:sldLayoutId id="2147483667" r:id="rId2"/>
    <p:sldLayoutId id="2147483668" r:id="rId3"/>
    <p:sldLayoutId id="2147483669" r:id="rId4"/>
    <p:sldLayoutId id="2147483671" r:id="rId5"/>
    <p:sldLayoutId id="2147483672" r:id="rId6"/>
    <p:sldLayoutId id="2147483673" r:id="rId7"/>
    <p:sldLayoutId id="2147483674" r:id="rId8"/>
    <p:sldLayoutId id="2147483675" r:id="rId9"/>
  </p:sldLayoutIdLst>
  <p:timing>
    <p:tnLst>
      <p:par>
        <p:cTn id="1" dur="indefinite" restart="never" nodeType="tmRoot"/>
      </p:par>
    </p:tnLst>
  </p:timing>
  <p:hf sldNum="0" hdr="0" dt="0"/>
  <p:txStyles>
    <p:titleStyle>
      <a:lvl1pPr algn="l" defTabSz="914400" rtl="0" eaLnBrk="1" latinLnBrk="0" hangingPunct="1">
        <a:spcBef>
          <a:spcPct val="0"/>
        </a:spcBef>
        <a:buNone/>
        <a:defRPr sz="2000" kern="1200" cap="all" baseline="0">
          <a:solidFill>
            <a:srgbClr val="4B4E4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smtClean="0"/>
              <a:t>19.05.2016</a:t>
            </a:r>
            <a:endParaRPr lang="de-DE"/>
          </a:p>
        </p:txBody>
      </p:sp>
      <p:sp>
        <p:nvSpPr>
          <p:cNvPr id="5" name="Fußzeilenplatzhalt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smtClean="0"/>
              <a:t>Prof. Dr. Nathali Jänicke &amp; Prof. Dr. Michael Neumann</a:t>
            </a:r>
            <a:endParaRPr lang="de-DE" dirty="0"/>
          </a:p>
        </p:txBody>
      </p:sp>
      <p:sp>
        <p:nvSpPr>
          <p:cNvPr id="6" name="Foliennummernplatzhalt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870AC-4F63-4980-8D33-9B9E58F29DCC}" type="slidenum">
              <a:rPr lang="de-DE" smtClean="0"/>
              <a:t>‹Nr.›</a:t>
            </a:fld>
            <a:endParaRPr lang="de-DE"/>
          </a:p>
        </p:txBody>
      </p:sp>
    </p:spTree>
    <p:extLst>
      <p:ext uri="{BB962C8B-B14F-4D97-AF65-F5344CB8AC3E}">
        <p14:creationId xmlns:p14="http://schemas.microsoft.com/office/powerpoint/2010/main" val="1165510590"/>
      </p:ext>
    </p:extLst>
  </p:cSld>
  <p:clrMap bg1="lt1" tx1="dk1" bg2="lt2" tx2="dk2" accent1="accent1" accent2="accent2" accent3="accent3" accent4="accent4" accent5="accent5" accent6="accent6" hlink="hlink" folHlink="folHlink"/>
  <p:sldLayoutIdLst>
    <p:sldLayoutId id="2147483689" r:id="rId1"/>
    <p:sldLayoutId id="2147483688"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2.rz.hu-berlin.de/linguistik/institut/syntax/docs/langzeit.pdf" TargetMode="External"/><Relationship Id="rId2" Type="http://schemas.openxmlformats.org/officeDocument/2006/relationships/hyperlink" Target="http://serwiss.bib.hs-hannover.de/frontdoor/index/index/docId/269" TargetMode="External"/><Relationship Id="rId1" Type="http://schemas.openxmlformats.org/officeDocument/2006/relationships/slideLayout" Target="../slideLayouts/slideLayout2.xml"/><Relationship Id="rId4" Type="http://schemas.openxmlformats.org/officeDocument/2006/relationships/hyperlink" Target="http://www.eal.terbuyken.net/Langzeitstudierende_Text.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3.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4544" y="1700808"/>
            <a:ext cx="8085584" cy="2439144"/>
          </a:xfrm>
        </p:spPr>
        <p:txBody>
          <a:bodyPr>
            <a:normAutofit fontScale="90000"/>
          </a:bodyPr>
          <a:lstStyle/>
          <a:p>
            <a:r>
              <a:rPr lang="en-US" dirty="0">
                <a:latin typeface="Baskerville Old Face" panose="02020602080505020303" pitchFamily="18" charset="0"/>
              </a:rPr>
              <a:t/>
            </a:r>
            <a:br>
              <a:rPr lang="en-US" dirty="0">
                <a:latin typeface="Baskerville Old Face" panose="02020602080505020303" pitchFamily="18" charset="0"/>
              </a:rPr>
            </a:br>
            <a:r>
              <a:rPr lang="en-US" dirty="0" smtClean="0">
                <a:latin typeface="Baskerville Old Face" panose="02020602080505020303" pitchFamily="18" charset="0"/>
              </a:rPr>
              <a:t>Forschungsprojekt: Ursachen </a:t>
            </a:r>
            <a:r>
              <a:rPr lang="en-US" dirty="0" err="1" smtClean="0">
                <a:latin typeface="Baskerville Old Face" panose="02020602080505020303" pitchFamily="18" charset="0"/>
              </a:rPr>
              <a:t>zur</a:t>
            </a:r>
            <a:r>
              <a:rPr lang="en-US" dirty="0" smtClean="0">
                <a:latin typeface="Baskerville Old Face" panose="02020602080505020303" pitchFamily="18" charset="0"/>
              </a:rPr>
              <a:t> Überschreitung der </a:t>
            </a:r>
            <a:r>
              <a:rPr lang="en-US" dirty="0" err="1" smtClean="0">
                <a:latin typeface="Baskerville Old Face" panose="02020602080505020303" pitchFamily="18" charset="0"/>
              </a:rPr>
              <a:t>Regelstudienzeit</a:t>
            </a:r>
            <a:endParaRPr lang="de-DE" sz="2200" dirty="0">
              <a:solidFill>
                <a:srgbClr val="4B4E48"/>
              </a:solidFill>
              <a:latin typeface="Baskerville Old Face" panose="02020602080505020303" pitchFamily="18" charset="0"/>
            </a:endParaRPr>
          </a:p>
        </p:txBody>
      </p:sp>
      <p:sp>
        <p:nvSpPr>
          <p:cNvPr id="3" name="Untertitel 2"/>
          <p:cNvSpPr>
            <a:spLocks noGrp="1"/>
          </p:cNvSpPr>
          <p:nvPr>
            <p:ph type="subTitle" idx="1"/>
          </p:nvPr>
        </p:nvSpPr>
        <p:spPr>
          <a:xfrm>
            <a:off x="539552" y="6118448"/>
            <a:ext cx="3024336" cy="334888"/>
          </a:xfrm>
        </p:spPr>
        <p:txBody>
          <a:bodyPr/>
          <a:lstStyle/>
          <a:p>
            <a:r>
              <a:rPr lang="de-DE" dirty="0" smtClean="0">
                <a:latin typeface="Baskerville Old Face" panose="02020602080505020303" pitchFamily="18" charset="0"/>
              </a:rPr>
              <a:t>Wilhelmshaven, 19.05.2016</a:t>
            </a:r>
            <a:endParaRPr lang="de-DE" dirty="0"/>
          </a:p>
        </p:txBody>
      </p:sp>
      <p:sp>
        <p:nvSpPr>
          <p:cNvPr id="4" name="Textfeld 3"/>
          <p:cNvSpPr txBox="1"/>
          <p:nvPr/>
        </p:nvSpPr>
        <p:spPr>
          <a:xfrm>
            <a:off x="5580112" y="6118448"/>
            <a:ext cx="3318564" cy="307777"/>
          </a:xfrm>
          <a:prstGeom prst="rect">
            <a:avLst/>
          </a:prstGeom>
          <a:noFill/>
        </p:spPr>
        <p:txBody>
          <a:bodyPr wrap="square" rtlCol="0">
            <a:spAutoFit/>
          </a:bodyPr>
          <a:lstStyle/>
          <a:p>
            <a:r>
              <a:rPr lang="de-DE" sz="1400" dirty="0" smtClean="0">
                <a:latin typeface="Baskerville Old Face" panose="02020602080505020303" pitchFamily="18" charset="0"/>
                <a:cs typeface="Arial" panose="020B0604020202020204" pitchFamily="34" charset="0"/>
              </a:rPr>
              <a:t>Nathali Jänicke &amp; Michael Neumann</a:t>
            </a:r>
            <a:endParaRPr lang="de-DE" sz="1400" dirty="0">
              <a:latin typeface="Baskerville Old Face" panose="02020602080505020303" pitchFamily="18"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49502" y="-27384"/>
            <a:ext cx="7434865" cy="946727"/>
          </a:xfrm>
        </p:spPr>
        <p:txBody>
          <a:bodyPr>
            <a:noAutofit/>
          </a:bodyPr>
          <a:lstStyle/>
          <a:p>
            <a:r>
              <a:rPr lang="de-DE" sz="3100" dirty="0" smtClean="0">
                <a:latin typeface="Baskerville Old Face" panose="02020602080505020303" pitchFamily="18" charset="0"/>
              </a:rPr>
              <a:t>qualitative </a:t>
            </a:r>
            <a:r>
              <a:rPr lang="de-DE" sz="3100" dirty="0" smtClean="0">
                <a:latin typeface="Baskerville Old Face" panose="02020602080505020303" pitchFamily="18" charset="0"/>
              </a:rPr>
              <a:t>Analyse</a:t>
            </a:r>
            <a:endParaRPr lang="de-DE" sz="3100" dirty="0">
              <a:latin typeface="Baskerville Old Face" panose="02020602080505020303" pitchFamily="18" charset="0"/>
            </a:endParaRPr>
          </a:p>
        </p:txBody>
      </p:sp>
      <p:sp>
        <p:nvSpPr>
          <p:cNvPr id="8" name="Inhaltsplatzhalter 7"/>
          <p:cNvSpPr>
            <a:spLocks noGrp="1"/>
          </p:cNvSpPr>
          <p:nvPr>
            <p:ph idx="1"/>
          </p:nvPr>
        </p:nvSpPr>
        <p:spPr/>
        <p:txBody>
          <a:bodyPr/>
          <a:lstStyle/>
          <a:p>
            <a:pPr marL="342900" lvl="2" indent="-342900">
              <a:spcBef>
                <a:spcPts val="600"/>
              </a:spcBef>
            </a:pPr>
            <a:r>
              <a:rPr lang="de-DE" sz="2400" dirty="0">
                <a:solidFill>
                  <a:schemeClr val="tx1"/>
                </a:solidFill>
                <a:latin typeface="Baskerville Old Face" panose="02020602080505020303" pitchFamily="18" charset="0"/>
              </a:rPr>
              <a:t>Vorlesungsbesuch, Selbststudium und Nacharbeiten</a:t>
            </a:r>
          </a:p>
          <a:p>
            <a:pPr marL="400050" lvl="1" indent="0">
              <a:spcBef>
                <a:spcPts val="600"/>
              </a:spcBef>
              <a:buNone/>
            </a:pPr>
            <a:r>
              <a:rPr lang="de-DE" sz="2200" i="1" dirty="0">
                <a:solidFill>
                  <a:schemeClr val="tx1"/>
                </a:solidFill>
                <a:latin typeface="Baskerville Old Face" panose="02020602080505020303" pitchFamily="18" charset="0"/>
              </a:rPr>
              <a:t>„Ich schreibe immer ganz viel mit in der Lehrveranstaltung. Zum einen habe ich eine sehr schlechte Handschrift und zum anderen ist es auch ein guter Wiederholungswert für mich, dass ich die Sachen, die ich dann in der Vorlesung mitgeschrieben habe, unmittelbar danach nochmal ins Reine schreibe; und wenn es Aufgaben gibt, dann mache ich die auch immer</a:t>
            </a:r>
            <a:r>
              <a:rPr lang="de-DE" sz="2200" i="1" dirty="0" smtClean="0">
                <a:solidFill>
                  <a:schemeClr val="tx1"/>
                </a:solidFill>
                <a:latin typeface="Baskerville Old Face" panose="02020602080505020303" pitchFamily="18" charset="0"/>
              </a:rPr>
              <a:t>…“</a:t>
            </a:r>
          </a:p>
          <a:p>
            <a:pPr marL="400050" lvl="1" indent="0">
              <a:spcBef>
                <a:spcPts val="600"/>
              </a:spcBef>
              <a:buNone/>
            </a:pPr>
            <a:r>
              <a:rPr lang="de-DE" sz="2200" i="1" dirty="0" smtClean="0">
                <a:solidFill>
                  <a:schemeClr val="tx1"/>
                </a:solidFill>
                <a:latin typeface="Baskerville Old Face" panose="02020602080505020303" pitchFamily="18" charset="0"/>
              </a:rPr>
              <a:t>Zitat </a:t>
            </a:r>
            <a:r>
              <a:rPr lang="de-DE" sz="2200" i="1" dirty="0">
                <a:solidFill>
                  <a:schemeClr val="tx1"/>
                </a:solidFill>
                <a:latin typeface="Baskerville Old Face" panose="02020602080505020303" pitchFamily="18" charset="0"/>
              </a:rPr>
              <a:t>eines </a:t>
            </a:r>
            <a:r>
              <a:rPr lang="de-DE" sz="2200" i="1" dirty="0" smtClean="0">
                <a:solidFill>
                  <a:schemeClr val="tx1"/>
                </a:solidFill>
                <a:latin typeface="Baskerville Old Face" panose="02020602080505020303" pitchFamily="18" charset="0"/>
              </a:rPr>
              <a:t>Langzeitstudierenden</a:t>
            </a:r>
            <a:br>
              <a:rPr lang="de-DE" sz="2200" i="1" dirty="0" smtClean="0">
                <a:solidFill>
                  <a:schemeClr val="tx1"/>
                </a:solidFill>
                <a:latin typeface="Baskerville Old Face" panose="02020602080505020303" pitchFamily="18" charset="0"/>
              </a:rPr>
            </a:br>
            <a:endParaRPr lang="de-DE" sz="2200" i="1" dirty="0" smtClean="0">
              <a:solidFill>
                <a:schemeClr val="tx1"/>
              </a:solidFill>
              <a:latin typeface="Baskerville Old Face" panose="02020602080505020303" pitchFamily="18" charset="0"/>
            </a:endParaRPr>
          </a:p>
          <a:p>
            <a:pPr marL="400050" lvl="1" indent="0">
              <a:spcBef>
                <a:spcPts val="600"/>
              </a:spcBef>
              <a:buNone/>
            </a:pPr>
            <a:endParaRPr lang="de-DE" sz="2200" i="1" dirty="0">
              <a:solidFill>
                <a:schemeClr val="tx1"/>
              </a:solidFill>
              <a:latin typeface="Baskerville Old Face" panose="02020602080505020303" pitchFamily="18" charset="0"/>
            </a:endParaRPr>
          </a:p>
        </p:txBody>
      </p:sp>
      <p:sp>
        <p:nvSpPr>
          <p:cNvPr id="5" name="Fußzeilenplatzhalter 1"/>
          <p:cNvSpPr>
            <a:spLocks noGrp="1"/>
          </p:cNvSpPr>
          <p:nvPr>
            <p:ph type="ftr" sz="quarter" idx="11"/>
          </p:nvPr>
        </p:nvSpPr>
        <p:spPr>
          <a:xfrm>
            <a:off x="3098561" y="6482656"/>
            <a:ext cx="2977909" cy="402728"/>
          </a:xfrm>
        </p:spPr>
        <p:txBody>
          <a:bodyPr/>
          <a:lstStyle/>
          <a:p>
            <a:r>
              <a:rPr lang="de-DE" dirty="0" smtClean="0"/>
              <a:t>Prof. Dr. Nathali Jänicke &amp; Prof. Dr. Michael Neumann</a:t>
            </a:r>
            <a:endParaRPr lang="de-DE" dirty="0"/>
          </a:p>
        </p:txBody>
      </p:sp>
    </p:spTree>
    <p:extLst>
      <p:ext uri="{BB962C8B-B14F-4D97-AF65-F5344CB8AC3E}">
        <p14:creationId xmlns:p14="http://schemas.microsoft.com/office/powerpoint/2010/main" val="21033920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49502" y="-27384"/>
            <a:ext cx="7434865" cy="946727"/>
          </a:xfrm>
        </p:spPr>
        <p:txBody>
          <a:bodyPr>
            <a:noAutofit/>
          </a:bodyPr>
          <a:lstStyle/>
          <a:p>
            <a:r>
              <a:rPr lang="de-DE" sz="3100" dirty="0" smtClean="0">
                <a:latin typeface="Baskerville Old Face" panose="02020602080505020303" pitchFamily="18" charset="0"/>
              </a:rPr>
              <a:t>qualitative </a:t>
            </a:r>
            <a:r>
              <a:rPr lang="de-DE" sz="3100" dirty="0" smtClean="0">
                <a:latin typeface="Baskerville Old Face" panose="02020602080505020303" pitchFamily="18" charset="0"/>
              </a:rPr>
              <a:t>Analyse</a:t>
            </a:r>
            <a:endParaRPr lang="de-DE" sz="3100" dirty="0">
              <a:latin typeface="Baskerville Old Face" panose="02020602080505020303" pitchFamily="18" charset="0"/>
            </a:endParaRPr>
          </a:p>
        </p:txBody>
      </p:sp>
      <p:sp>
        <p:nvSpPr>
          <p:cNvPr id="8" name="Inhaltsplatzhalter 7"/>
          <p:cNvSpPr>
            <a:spLocks noGrp="1"/>
          </p:cNvSpPr>
          <p:nvPr>
            <p:ph idx="1"/>
          </p:nvPr>
        </p:nvSpPr>
        <p:spPr>
          <a:xfrm>
            <a:off x="449502" y="1268413"/>
            <a:ext cx="8237298" cy="5400600"/>
          </a:xfrm>
        </p:spPr>
        <p:txBody>
          <a:bodyPr/>
          <a:lstStyle/>
          <a:p>
            <a:pPr marL="342900" lvl="2" indent="-342900">
              <a:spcBef>
                <a:spcPts val="600"/>
              </a:spcBef>
            </a:pPr>
            <a:r>
              <a:rPr lang="de-DE" sz="2400" dirty="0" smtClean="0">
                <a:solidFill>
                  <a:schemeClr val="tx1"/>
                </a:solidFill>
                <a:latin typeface="Baskerville Old Face" panose="02020602080505020303" pitchFamily="18" charset="0"/>
              </a:rPr>
              <a:t>Orientierungslosigkeit</a:t>
            </a:r>
          </a:p>
          <a:p>
            <a:pPr marL="0" lvl="2" indent="0">
              <a:spcBef>
                <a:spcPts val="600"/>
              </a:spcBef>
              <a:buNone/>
            </a:pPr>
            <a:r>
              <a:rPr lang="de-DE" sz="2100" i="1" dirty="0" smtClean="0">
                <a:latin typeface="Baskerville Old Face" panose="02020602080505020303" pitchFamily="18" charset="0"/>
              </a:rPr>
              <a:t>„Ich </a:t>
            </a:r>
            <a:r>
              <a:rPr lang="de-DE" sz="2100" i="1" dirty="0">
                <a:latin typeface="Baskerville Old Face" panose="02020602080505020303" pitchFamily="18" charset="0"/>
              </a:rPr>
              <a:t>weiß auch nicht, warum man in der Regelstudienzeit fertig werden </a:t>
            </a:r>
            <a:r>
              <a:rPr lang="de-DE" sz="2100" i="1" dirty="0" smtClean="0">
                <a:latin typeface="Baskerville Old Face" panose="02020602080505020303" pitchFamily="18" charset="0"/>
              </a:rPr>
              <a:t>möchte</a:t>
            </a:r>
            <a:r>
              <a:rPr lang="de-DE" sz="2100" i="1" dirty="0">
                <a:latin typeface="Baskerville Old Face" panose="02020602080505020303" pitchFamily="18" charset="0"/>
              </a:rPr>
              <a:t>. Das ist mir zu kurzfristig, und man bekommt nicht so viel vom Studentenleben mit. Ich habe ja auch diese B2B-Kontakte. Und wenn ich sehe, unter welchem Druck die stehen – die sind ja auch selbstständig – die sind Unternehmer und Geschäftsführer, und man redet dann mit </a:t>
            </a:r>
            <a:r>
              <a:rPr lang="de-DE" sz="2100" i="1" dirty="0" smtClean="0">
                <a:latin typeface="Baskerville Old Face" panose="02020602080505020303" pitchFamily="18" charset="0"/>
              </a:rPr>
              <a:t>denen…“</a:t>
            </a:r>
            <a:endParaRPr lang="de-DE" sz="2100" b="1" dirty="0" smtClean="0">
              <a:solidFill>
                <a:schemeClr val="tx1"/>
              </a:solidFill>
              <a:latin typeface="Baskerville Old Face" panose="02020602080505020303" pitchFamily="18" charset="0"/>
            </a:endParaRPr>
          </a:p>
          <a:p>
            <a:pPr marL="0" lvl="2" indent="0">
              <a:spcBef>
                <a:spcPts val="600"/>
              </a:spcBef>
              <a:buNone/>
            </a:pPr>
            <a:r>
              <a:rPr lang="de-DE" sz="2100" i="1" dirty="0" smtClean="0">
                <a:solidFill>
                  <a:schemeClr val="tx1"/>
                </a:solidFill>
                <a:latin typeface="Baskerville Old Face" panose="02020602080505020303" pitchFamily="18" charset="0"/>
              </a:rPr>
              <a:t>Zitat eines Medienwirtschaftsstudenten</a:t>
            </a:r>
            <a:endParaRPr lang="de-DE" sz="2100" i="1" dirty="0">
              <a:solidFill>
                <a:schemeClr val="tx1"/>
              </a:solidFill>
              <a:latin typeface="Baskerville Old Face" panose="02020602080505020303" pitchFamily="18" charset="0"/>
            </a:endParaRPr>
          </a:p>
          <a:p>
            <a:pPr marL="0" lvl="2" indent="0">
              <a:spcBef>
                <a:spcPts val="2400"/>
              </a:spcBef>
              <a:buNone/>
            </a:pPr>
            <a:r>
              <a:rPr lang="de-DE" sz="2100" i="1" dirty="0" smtClean="0">
                <a:latin typeface="Baskerville Old Face" panose="02020602080505020303" pitchFamily="18" charset="0"/>
              </a:rPr>
              <a:t>„Mein </a:t>
            </a:r>
            <a:r>
              <a:rPr lang="de-DE" sz="2100" i="1" dirty="0">
                <a:latin typeface="Baskerville Old Face" panose="02020602080505020303" pitchFamily="18" charset="0"/>
              </a:rPr>
              <a:t>Studium lief im Prinzip auch, wie man es erwarten könnte. Also ich bin halt keine große Leuchte, sagen wir es mal so. Und ich mache halt auch vieles noch nebenbei. Von daher ist das auch der Grund, warum ich länger brauche. Also ich könnte da jetzt irgendeinen Schuldigen suchen oder sowas. Aber das liegt schon daran, dass ich halt keine große Leuchte bin, und dass ich halt nebenbei noch ein paar Sachen mache</a:t>
            </a:r>
            <a:r>
              <a:rPr lang="de-DE" sz="2100" i="1" dirty="0" smtClean="0">
                <a:latin typeface="Baskerville Old Face" panose="02020602080505020303" pitchFamily="18" charset="0"/>
              </a:rPr>
              <a:t>.“</a:t>
            </a:r>
          </a:p>
          <a:p>
            <a:pPr marL="0" lvl="2" indent="0">
              <a:spcBef>
                <a:spcPts val="600"/>
              </a:spcBef>
              <a:buNone/>
            </a:pPr>
            <a:r>
              <a:rPr lang="de-DE" sz="2100" i="1" dirty="0" smtClean="0">
                <a:latin typeface="Baskerville Old Face" panose="02020602080505020303" pitchFamily="18" charset="0"/>
              </a:rPr>
              <a:t>Zitat eines Medienwirtschaftsstudenten</a:t>
            </a:r>
            <a:endParaRPr lang="de-DE" sz="2100" i="1" dirty="0">
              <a:latin typeface="Baskerville Old Face" panose="02020602080505020303" pitchFamily="18" charset="0"/>
            </a:endParaRPr>
          </a:p>
        </p:txBody>
      </p:sp>
      <p:sp>
        <p:nvSpPr>
          <p:cNvPr id="5" name="Fußzeilenplatzhalter 1"/>
          <p:cNvSpPr>
            <a:spLocks noGrp="1"/>
          </p:cNvSpPr>
          <p:nvPr>
            <p:ph type="ftr" sz="quarter" idx="11"/>
          </p:nvPr>
        </p:nvSpPr>
        <p:spPr>
          <a:xfrm>
            <a:off x="3098561" y="6482656"/>
            <a:ext cx="2977909" cy="402728"/>
          </a:xfrm>
        </p:spPr>
        <p:txBody>
          <a:bodyPr/>
          <a:lstStyle/>
          <a:p>
            <a:r>
              <a:rPr lang="de-DE" dirty="0" smtClean="0"/>
              <a:t>Prof. Dr. Nathali Jänicke &amp; Prof. Dr. Michael Neumann</a:t>
            </a:r>
            <a:endParaRPr lang="de-DE" dirty="0"/>
          </a:p>
        </p:txBody>
      </p:sp>
    </p:spTree>
    <p:extLst>
      <p:ext uri="{BB962C8B-B14F-4D97-AF65-F5344CB8AC3E}">
        <p14:creationId xmlns:p14="http://schemas.microsoft.com/office/powerpoint/2010/main" val="14302176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49502" y="-27384"/>
            <a:ext cx="7575387" cy="946727"/>
          </a:xfrm>
        </p:spPr>
        <p:txBody>
          <a:bodyPr>
            <a:normAutofit/>
          </a:bodyPr>
          <a:lstStyle/>
          <a:p>
            <a:r>
              <a:rPr lang="de-DE" sz="3100" dirty="0" smtClean="0">
                <a:latin typeface="Baskerville Old Face" panose="02020602080505020303" pitchFamily="18" charset="0"/>
              </a:rPr>
              <a:t>Weitere Vorgehensweise</a:t>
            </a:r>
            <a:endParaRPr lang="de-DE" sz="3100" dirty="0">
              <a:latin typeface="Baskerville Old Face" panose="02020602080505020303" pitchFamily="18" charset="0"/>
            </a:endParaRPr>
          </a:p>
        </p:txBody>
      </p:sp>
      <p:sp>
        <p:nvSpPr>
          <p:cNvPr id="8" name="Inhaltsplatzhalter 7"/>
          <p:cNvSpPr>
            <a:spLocks noGrp="1"/>
          </p:cNvSpPr>
          <p:nvPr>
            <p:ph idx="1"/>
          </p:nvPr>
        </p:nvSpPr>
        <p:spPr/>
        <p:txBody>
          <a:bodyPr/>
          <a:lstStyle/>
          <a:p>
            <a:pPr marL="342900" lvl="2" indent="-342900">
              <a:spcBef>
                <a:spcPts val="1200"/>
              </a:spcBef>
            </a:pPr>
            <a:r>
              <a:rPr lang="de-DE" sz="2400" dirty="0">
                <a:solidFill>
                  <a:schemeClr val="tx1"/>
                </a:solidFill>
                <a:latin typeface="Baskerville Old Face" panose="02020602080505020303" pitchFamily="18" charset="0"/>
              </a:rPr>
              <a:t>Quant</a:t>
            </a:r>
            <a:r>
              <a:rPr lang="de-DE" sz="2400" dirty="0" smtClean="0">
                <a:solidFill>
                  <a:schemeClr val="tx1"/>
                </a:solidFill>
                <a:latin typeface="Baskerville Old Face" panose="02020602080505020303" pitchFamily="18" charset="0"/>
              </a:rPr>
              <a:t>itative Befragung </a:t>
            </a:r>
            <a:r>
              <a:rPr lang="de-DE" sz="2400" dirty="0">
                <a:solidFill>
                  <a:schemeClr val="tx1"/>
                </a:solidFill>
                <a:latin typeface="Baskerville Old Face" panose="02020602080505020303" pitchFamily="18" charset="0"/>
              </a:rPr>
              <a:t>mithilfe eines zweiseitigen </a:t>
            </a:r>
            <a:r>
              <a:rPr lang="de-DE" sz="2400" dirty="0" smtClean="0">
                <a:solidFill>
                  <a:schemeClr val="tx1"/>
                </a:solidFill>
                <a:latin typeface="Baskerville Old Face" panose="02020602080505020303" pitchFamily="18" charset="0"/>
              </a:rPr>
              <a:t>Fragebogens</a:t>
            </a:r>
            <a:endParaRPr lang="de-DE" sz="2400" dirty="0">
              <a:solidFill>
                <a:schemeClr val="tx1"/>
              </a:solidFill>
              <a:latin typeface="Baskerville Old Face" panose="02020602080505020303" pitchFamily="18" charset="0"/>
            </a:endParaRPr>
          </a:p>
          <a:p>
            <a:pPr marL="742950" lvl="2" indent="-342900">
              <a:spcBef>
                <a:spcPts val="1200"/>
              </a:spcBef>
            </a:pPr>
            <a:r>
              <a:rPr lang="de-DE" sz="2200" dirty="0">
                <a:solidFill>
                  <a:schemeClr val="tx1"/>
                </a:solidFill>
                <a:latin typeface="Baskerville Old Face" panose="02020602080505020303" pitchFamily="18" charset="0"/>
              </a:rPr>
              <a:t>Befragung der höheren Semester der Studiengänge Medienwirt-</a:t>
            </a:r>
            <a:r>
              <a:rPr lang="de-DE" sz="2200" dirty="0" err="1">
                <a:solidFill>
                  <a:schemeClr val="tx1"/>
                </a:solidFill>
                <a:latin typeface="Baskerville Old Face" panose="02020602080505020303" pitchFamily="18" charset="0"/>
              </a:rPr>
              <a:t>schaft</a:t>
            </a:r>
            <a:r>
              <a:rPr lang="de-DE" sz="2200" dirty="0">
                <a:solidFill>
                  <a:schemeClr val="tx1"/>
                </a:solidFill>
                <a:latin typeface="Baskerville Old Face" panose="02020602080505020303" pitchFamily="18" charset="0"/>
              </a:rPr>
              <a:t> und Journalismus, Tourismuswirtschaft und Wirtschaft</a:t>
            </a:r>
          </a:p>
          <a:p>
            <a:pPr marL="742950" lvl="2" indent="-342900">
              <a:spcBef>
                <a:spcPts val="1200"/>
              </a:spcBef>
            </a:pPr>
            <a:r>
              <a:rPr lang="de-DE" sz="2200" dirty="0">
                <a:solidFill>
                  <a:schemeClr val="tx1"/>
                </a:solidFill>
                <a:latin typeface="Baskerville Old Face" panose="02020602080505020303" pitchFamily="18" charset="0"/>
              </a:rPr>
              <a:t>Auswertung im Juni 2016</a:t>
            </a:r>
          </a:p>
          <a:p>
            <a:pPr marL="342900" lvl="2" indent="-342900">
              <a:spcBef>
                <a:spcPts val="1200"/>
              </a:spcBef>
            </a:pPr>
            <a:r>
              <a:rPr lang="de-DE" sz="2400" dirty="0" smtClean="0">
                <a:solidFill>
                  <a:schemeClr val="tx1"/>
                </a:solidFill>
                <a:latin typeface="Baskerville Old Face" panose="02020602080505020303" pitchFamily="18" charset="0"/>
              </a:rPr>
              <a:t>Projektbericht mit Handlungs-</a:t>
            </a:r>
            <a:br>
              <a:rPr lang="de-DE" sz="2400" dirty="0" smtClean="0">
                <a:solidFill>
                  <a:schemeClr val="tx1"/>
                </a:solidFill>
                <a:latin typeface="Baskerville Old Face" panose="02020602080505020303" pitchFamily="18" charset="0"/>
              </a:rPr>
            </a:br>
            <a:r>
              <a:rPr lang="de-DE" sz="2400" dirty="0" err="1" smtClean="0">
                <a:solidFill>
                  <a:schemeClr val="tx1"/>
                </a:solidFill>
                <a:latin typeface="Baskerville Old Face" panose="02020602080505020303" pitchFamily="18" charset="0"/>
              </a:rPr>
              <a:t>empfehlungen</a:t>
            </a:r>
            <a:r>
              <a:rPr lang="de-DE" sz="2400" dirty="0" smtClean="0">
                <a:solidFill>
                  <a:schemeClr val="tx1"/>
                </a:solidFill>
                <a:latin typeface="Baskerville Old Face" panose="02020602080505020303" pitchFamily="18" charset="0"/>
              </a:rPr>
              <a:t> (</a:t>
            </a:r>
            <a:r>
              <a:rPr lang="de-DE" sz="2400" dirty="0" smtClean="0">
                <a:solidFill>
                  <a:schemeClr val="tx1"/>
                </a:solidFill>
                <a:latin typeface="Baskerville Old Face" panose="02020602080505020303" pitchFamily="18" charset="0"/>
              </a:rPr>
              <a:t>Herbst/Winter </a:t>
            </a:r>
            <a:r>
              <a:rPr lang="de-DE" sz="2400" dirty="0" smtClean="0">
                <a:solidFill>
                  <a:schemeClr val="tx1"/>
                </a:solidFill>
                <a:latin typeface="Baskerville Old Face" panose="02020602080505020303" pitchFamily="18" charset="0"/>
              </a:rPr>
              <a:t>2016)</a:t>
            </a:r>
            <a:endParaRPr lang="de-DE" sz="2400" dirty="0">
              <a:solidFill>
                <a:schemeClr val="tx1"/>
              </a:solidFill>
              <a:latin typeface="Baskerville Old Face" panose="02020602080505020303" pitchFamily="18" charset="0"/>
            </a:endParaRPr>
          </a:p>
          <a:p>
            <a:pPr marL="342900" lvl="2" indent="-342900">
              <a:spcBef>
                <a:spcPts val="1200"/>
              </a:spcBef>
            </a:pPr>
            <a:endParaRPr lang="de-DE" sz="2400" dirty="0">
              <a:solidFill>
                <a:schemeClr val="tx1"/>
              </a:solidFill>
              <a:latin typeface="Baskerville Old Face" panose="02020602080505020303" pitchFamily="18" charset="0"/>
            </a:endParaRPr>
          </a:p>
          <a:p>
            <a:pPr>
              <a:spcBef>
                <a:spcPts val="1200"/>
              </a:spcBef>
            </a:pPr>
            <a:endParaRPr lang="de-DE" dirty="0">
              <a:solidFill>
                <a:srgbClr val="FF0000"/>
              </a:solidFill>
            </a:endParaRPr>
          </a:p>
          <a:p>
            <a:pPr>
              <a:spcBef>
                <a:spcPts val="1200"/>
              </a:spcBef>
            </a:pPr>
            <a:endParaRPr lang="de-DE" dirty="0" smtClean="0">
              <a:solidFill>
                <a:srgbClr val="FF0000"/>
              </a:solidFill>
            </a:endParaRPr>
          </a:p>
          <a:p>
            <a:pPr>
              <a:spcBef>
                <a:spcPts val="1200"/>
              </a:spcBef>
            </a:pPr>
            <a:endParaRPr lang="de-DE" dirty="0" smtClean="0">
              <a:solidFill>
                <a:srgbClr val="FF0000"/>
              </a:solidFill>
            </a:endParaRPr>
          </a:p>
          <a:p>
            <a:pPr>
              <a:spcBef>
                <a:spcPts val="1200"/>
              </a:spcBef>
            </a:pPr>
            <a:endParaRPr lang="de-DE" dirty="0"/>
          </a:p>
          <a:p>
            <a:pPr>
              <a:spcBef>
                <a:spcPts val="1200"/>
              </a:spcBef>
            </a:pPr>
            <a:endParaRPr lang="de-DE" dirty="0"/>
          </a:p>
        </p:txBody>
      </p:sp>
      <p:sp>
        <p:nvSpPr>
          <p:cNvPr id="6" name="Fußzeilenplatzhalter 1"/>
          <p:cNvSpPr>
            <a:spLocks noGrp="1"/>
          </p:cNvSpPr>
          <p:nvPr>
            <p:ph type="ftr" sz="quarter" idx="11"/>
          </p:nvPr>
        </p:nvSpPr>
        <p:spPr>
          <a:xfrm>
            <a:off x="3098561" y="6482656"/>
            <a:ext cx="2977909" cy="402728"/>
          </a:xfrm>
        </p:spPr>
        <p:txBody>
          <a:bodyPr/>
          <a:lstStyle/>
          <a:p>
            <a:r>
              <a:rPr lang="de-DE" dirty="0" smtClean="0"/>
              <a:t>Prof. Dr. Nathali Jänicke &amp; Prof. Dr. Michael Neumann</a:t>
            </a:r>
            <a:endParaRPr lang="de-DE" dirty="0"/>
          </a:p>
        </p:txBody>
      </p:sp>
      <p:pic>
        <p:nvPicPr>
          <p:cNvPr id="2" name="Grafi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420000">
            <a:off x="5374382" y="2609295"/>
            <a:ext cx="2864862" cy="4058939"/>
          </a:xfrm>
          <a:prstGeom prst="rect">
            <a:avLst/>
          </a:prstGeom>
          <a:ln>
            <a:solidFill>
              <a:srgbClr val="000000"/>
            </a:solidFill>
          </a:ln>
        </p:spPr>
      </p:pic>
    </p:spTree>
    <p:extLst>
      <p:ext uri="{BB962C8B-B14F-4D97-AF65-F5344CB8AC3E}">
        <p14:creationId xmlns:p14="http://schemas.microsoft.com/office/powerpoint/2010/main" val="40680116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49502" y="-27384"/>
            <a:ext cx="7575387" cy="946727"/>
          </a:xfrm>
        </p:spPr>
        <p:txBody>
          <a:bodyPr>
            <a:normAutofit/>
          </a:bodyPr>
          <a:lstStyle/>
          <a:p>
            <a:r>
              <a:rPr lang="de-DE" sz="3100" dirty="0" smtClean="0">
                <a:latin typeface="Baskerville Old Face" panose="02020602080505020303" pitchFamily="18" charset="0"/>
              </a:rPr>
              <a:t>Literaturüberblick</a:t>
            </a:r>
            <a:endParaRPr lang="de-DE" sz="3100" dirty="0">
              <a:latin typeface="Baskerville Old Face" panose="02020602080505020303" pitchFamily="18" charset="0"/>
            </a:endParaRPr>
          </a:p>
        </p:txBody>
      </p:sp>
      <p:sp>
        <p:nvSpPr>
          <p:cNvPr id="8" name="Inhaltsplatzhalter 7"/>
          <p:cNvSpPr>
            <a:spLocks noGrp="1"/>
          </p:cNvSpPr>
          <p:nvPr>
            <p:ph idx="1"/>
          </p:nvPr>
        </p:nvSpPr>
        <p:spPr>
          <a:xfrm>
            <a:off x="457200" y="1268760"/>
            <a:ext cx="8686800" cy="5400600"/>
          </a:xfrm>
        </p:spPr>
        <p:txBody>
          <a:bodyPr/>
          <a:lstStyle/>
          <a:p>
            <a:r>
              <a:rPr lang="de-DE" sz="2200" dirty="0">
                <a:latin typeface="Baskerville Old Face" panose="02020602080505020303" pitchFamily="18" charset="0"/>
              </a:rPr>
              <a:t>Bienert, M. (2002): BWL-Studium in Regelstudienzeit? -  Eine empirische Untersuchung der Gründe langer Studienzeiten am FB Wirtschaft der Fachhochschule Hannover, online abgerufen unter </a:t>
            </a:r>
            <a:r>
              <a:rPr lang="de-DE" sz="2200" dirty="0">
                <a:latin typeface="Baskerville Old Face" panose="02020602080505020303" pitchFamily="18" charset="0"/>
                <a:hlinkClick r:id="rId2"/>
              </a:rPr>
              <a:t>http://</a:t>
            </a:r>
            <a:r>
              <a:rPr lang="de-DE" sz="2200" dirty="0" smtClean="0">
                <a:latin typeface="Baskerville Old Face" panose="02020602080505020303" pitchFamily="18" charset="0"/>
                <a:hlinkClick r:id="rId2"/>
              </a:rPr>
              <a:t>serwiss.bib.hs-hannover.de/frontdoor/index/index/docId/269</a:t>
            </a:r>
            <a:r>
              <a:rPr lang="de-DE" sz="2200" dirty="0" smtClean="0">
                <a:latin typeface="Baskerville Old Face" panose="02020602080505020303" pitchFamily="18" charset="0"/>
              </a:rPr>
              <a:t> </a:t>
            </a:r>
            <a:endParaRPr lang="de-DE" sz="2200" dirty="0">
              <a:latin typeface="Baskerville Old Face" panose="02020602080505020303" pitchFamily="18" charset="0"/>
            </a:endParaRPr>
          </a:p>
          <a:p>
            <a:r>
              <a:rPr lang="de-DE" sz="2200" dirty="0">
                <a:latin typeface="Baskerville Old Face" panose="02020602080505020303" pitchFamily="18" charset="0"/>
              </a:rPr>
              <a:t>Fries, N. und Steinitz, D. (2003): Langzeitstudierende – Ursachen von Studienverzögerungen im Magister-Studium Germanistische Linguistik, online abgerufen unter </a:t>
            </a:r>
            <a:r>
              <a:rPr lang="de-DE" sz="2200" dirty="0">
                <a:latin typeface="Baskerville Old Face" panose="02020602080505020303" pitchFamily="18" charset="0"/>
                <a:hlinkClick r:id="rId3"/>
              </a:rPr>
              <a:t>http://www2.rz.hu-berlin.de/linguistik/institut/syntax/docs/langzeit.pdf</a:t>
            </a:r>
            <a:r>
              <a:rPr lang="de-DE" sz="2200" dirty="0">
                <a:latin typeface="Baskerville Old Face" panose="02020602080505020303" pitchFamily="18" charset="0"/>
              </a:rPr>
              <a:t> </a:t>
            </a:r>
          </a:p>
          <a:p>
            <a:r>
              <a:rPr lang="de-DE" sz="2200" dirty="0" err="1">
                <a:latin typeface="Baskerville Old Face" panose="02020602080505020303" pitchFamily="18" charset="0"/>
              </a:rPr>
              <a:t>Terbuyken</a:t>
            </a:r>
            <a:r>
              <a:rPr lang="de-DE" sz="2200" dirty="0">
                <a:latin typeface="Baskerville Old Face" panose="02020602080505020303" pitchFamily="18" charset="0"/>
              </a:rPr>
              <a:t>, G. (2005): Der Langzeitstudent – das unbekannte Wesen? – Daten zu Langzeitstudierenden des Studiengangs Sozialwesen an der Evangelischen Fachhochschule Hannover, online abgerufen: </a:t>
            </a:r>
            <a:r>
              <a:rPr lang="de-DE" sz="2200" dirty="0">
                <a:latin typeface="Baskerville Old Face" panose="02020602080505020303" pitchFamily="18" charset="0"/>
                <a:hlinkClick r:id="rId4"/>
              </a:rPr>
              <a:t>http://</a:t>
            </a:r>
            <a:r>
              <a:rPr lang="de-DE" sz="2200" dirty="0" smtClean="0">
                <a:latin typeface="Baskerville Old Face" panose="02020602080505020303" pitchFamily="18" charset="0"/>
                <a:hlinkClick r:id="rId4"/>
              </a:rPr>
              <a:t>www.eal.terbuyken.net/Langzeitstudierende_Text.pdf</a:t>
            </a:r>
            <a:endParaRPr lang="de-DE" sz="2200" dirty="0" smtClean="0">
              <a:latin typeface="Baskerville Old Face" panose="02020602080505020303" pitchFamily="18" charset="0"/>
            </a:endParaRPr>
          </a:p>
          <a:p>
            <a:r>
              <a:rPr lang="de-DE" sz="2200" dirty="0">
                <a:latin typeface="Baskerville Old Face" panose="02020602080505020303" pitchFamily="18" charset="0"/>
              </a:rPr>
              <a:t>Jade Hochschule (2015): Jahresbericht 2014; Wilhelmshaven/Oldenburg/</a:t>
            </a:r>
            <a:r>
              <a:rPr lang="de-DE" sz="2200" dirty="0" err="1">
                <a:latin typeface="Baskerville Old Face" panose="02020602080505020303" pitchFamily="18" charset="0"/>
              </a:rPr>
              <a:t>Elsfleth</a:t>
            </a:r>
            <a:r>
              <a:rPr lang="de-DE" sz="2200" dirty="0">
                <a:latin typeface="Baskerville Old Face" panose="02020602080505020303" pitchFamily="18" charset="0"/>
              </a:rPr>
              <a:t>. </a:t>
            </a:r>
          </a:p>
          <a:p>
            <a:endParaRPr lang="de-DE" sz="2200" dirty="0">
              <a:solidFill>
                <a:schemeClr val="tx1"/>
              </a:solidFill>
              <a:latin typeface="Baskerville Old Face" panose="02020602080505020303" pitchFamily="18" charset="0"/>
            </a:endParaRPr>
          </a:p>
          <a:p>
            <a:pPr marL="342900" lvl="2" indent="-342900">
              <a:spcBef>
                <a:spcPts val="1200"/>
              </a:spcBef>
            </a:pPr>
            <a:endParaRPr lang="de-DE" sz="2400" dirty="0">
              <a:solidFill>
                <a:schemeClr val="tx1"/>
              </a:solidFill>
              <a:latin typeface="Baskerville Old Face" panose="02020602080505020303" pitchFamily="18" charset="0"/>
            </a:endParaRPr>
          </a:p>
          <a:p>
            <a:pPr>
              <a:spcBef>
                <a:spcPts val="1200"/>
              </a:spcBef>
            </a:pPr>
            <a:endParaRPr lang="de-DE" dirty="0">
              <a:solidFill>
                <a:srgbClr val="FF0000"/>
              </a:solidFill>
            </a:endParaRPr>
          </a:p>
          <a:p>
            <a:pPr>
              <a:spcBef>
                <a:spcPts val="1200"/>
              </a:spcBef>
            </a:pPr>
            <a:endParaRPr lang="de-DE" dirty="0" smtClean="0">
              <a:solidFill>
                <a:srgbClr val="FF0000"/>
              </a:solidFill>
            </a:endParaRPr>
          </a:p>
          <a:p>
            <a:pPr>
              <a:spcBef>
                <a:spcPts val="1200"/>
              </a:spcBef>
            </a:pPr>
            <a:endParaRPr lang="de-DE" dirty="0" smtClean="0">
              <a:solidFill>
                <a:srgbClr val="FF0000"/>
              </a:solidFill>
            </a:endParaRPr>
          </a:p>
          <a:p>
            <a:pPr>
              <a:spcBef>
                <a:spcPts val="1200"/>
              </a:spcBef>
            </a:pPr>
            <a:endParaRPr lang="de-DE" dirty="0"/>
          </a:p>
          <a:p>
            <a:pPr>
              <a:spcBef>
                <a:spcPts val="1200"/>
              </a:spcBef>
            </a:pPr>
            <a:endParaRPr lang="de-DE" dirty="0"/>
          </a:p>
        </p:txBody>
      </p:sp>
      <p:sp>
        <p:nvSpPr>
          <p:cNvPr id="2" name="Fußzeilenplatzhalter 1"/>
          <p:cNvSpPr>
            <a:spLocks noGrp="1"/>
          </p:cNvSpPr>
          <p:nvPr>
            <p:ph type="ftr" sz="quarter" idx="11"/>
          </p:nvPr>
        </p:nvSpPr>
        <p:spPr>
          <a:xfrm>
            <a:off x="3098561" y="6482656"/>
            <a:ext cx="2977909" cy="402728"/>
          </a:xfrm>
        </p:spPr>
        <p:txBody>
          <a:bodyPr/>
          <a:lstStyle/>
          <a:p>
            <a:r>
              <a:rPr lang="de-DE" dirty="0" smtClean="0"/>
              <a:t>Prof. Dr. Nathali Jänicke &amp; Prof. Dr. Michael Neumann</a:t>
            </a:r>
            <a:endParaRPr lang="de-DE" dirty="0"/>
          </a:p>
        </p:txBody>
      </p:sp>
    </p:spTree>
    <p:extLst>
      <p:ext uri="{BB962C8B-B14F-4D97-AF65-F5344CB8AC3E}">
        <p14:creationId xmlns:p14="http://schemas.microsoft.com/office/powerpoint/2010/main" val="4348268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latin typeface="Baskerville Old Face" panose="02020602080505020303" pitchFamily="18" charset="0"/>
              </a:rPr>
              <a:t>Vielen Dank für Ihre Aufmerksamkeit!</a:t>
            </a:r>
            <a:endParaRPr lang="de-DE" dirty="0">
              <a:latin typeface="Baskerville Old Face" panose="02020602080505020303"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latin typeface="Baskerville Old Face" panose="02020602080505020303" pitchFamily="18" charset="0"/>
              </a:rPr>
              <a:t>Gliederung</a:t>
            </a:r>
            <a:endParaRPr lang="de-DE" sz="3200" dirty="0">
              <a:latin typeface="Baskerville Old Face" panose="02020602080505020303" pitchFamily="18" charset="0"/>
            </a:endParaRPr>
          </a:p>
        </p:txBody>
      </p:sp>
      <p:sp>
        <p:nvSpPr>
          <p:cNvPr id="5" name="Textplatzhalter 3"/>
          <p:cNvSpPr txBox="1">
            <a:spLocks/>
          </p:cNvSpPr>
          <p:nvPr/>
        </p:nvSpPr>
        <p:spPr>
          <a:xfrm>
            <a:off x="467544" y="1284201"/>
            <a:ext cx="7938847" cy="5256584"/>
          </a:xfrm>
          <a:prstGeom prst="rect">
            <a:avLst/>
          </a:prstGeom>
          <a:noFill/>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buClr>
                <a:srgbClr val="C31924"/>
              </a:buClr>
            </a:pPr>
            <a:r>
              <a:rPr lang="de-DE" sz="2400" dirty="0">
                <a:latin typeface="Baskerville Old Face" panose="02020602080505020303" pitchFamily="18" charset="0"/>
                <a:cs typeface="Arial" panose="020B0604020202020204" pitchFamily="34" charset="0"/>
              </a:rPr>
              <a:t>Allgemeine Informationen</a:t>
            </a:r>
          </a:p>
          <a:p>
            <a:pPr marL="742950" lvl="2" indent="-342900">
              <a:spcBef>
                <a:spcPts val="600"/>
              </a:spcBef>
              <a:buClr>
                <a:srgbClr val="C31924"/>
              </a:buClr>
            </a:pPr>
            <a:r>
              <a:rPr lang="de-DE" sz="2000" dirty="0">
                <a:latin typeface="Baskerville Old Face" panose="02020602080505020303" pitchFamily="18" charset="0"/>
                <a:cs typeface="Arial" panose="020B0604020202020204" pitchFamily="34" charset="0"/>
              </a:rPr>
              <a:t>Aktuelles Projektteam</a:t>
            </a:r>
          </a:p>
          <a:p>
            <a:pPr marL="742950" lvl="2" indent="-342900">
              <a:spcBef>
                <a:spcPts val="600"/>
              </a:spcBef>
              <a:buClr>
                <a:srgbClr val="C31924"/>
              </a:buClr>
            </a:pPr>
            <a:r>
              <a:rPr lang="de-DE" sz="2000" dirty="0" smtClean="0">
                <a:latin typeface="Baskerville Old Face" panose="02020602080505020303" pitchFamily="18" charset="0"/>
                <a:cs typeface="Arial" panose="020B0604020202020204" pitchFamily="34" charset="0"/>
              </a:rPr>
              <a:t>Überblick </a:t>
            </a:r>
            <a:r>
              <a:rPr lang="de-DE" sz="2000" dirty="0">
                <a:latin typeface="Baskerville Old Face" panose="02020602080505020303" pitchFamily="18" charset="0"/>
                <a:cs typeface="Arial" panose="020B0604020202020204" pitchFamily="34" charset="0"/>
              </a:rPr>
              <a:t>über das Projekt</a:t>
            </a:r>
          </a:p>
          <a:p>
            <a:pPr marL="742950" lvl="2" indent="-342900">
              <a:spcBef>
                <a:spcPts val="600"/>
              </a:spcBef>
              <a:buClr>
                <a:srgbClr val="C31924"/>
              </a:buClr>
            </a:pPr>
            <a:r>
              <a:rPr lang="de-DE" sz="2000" dirty="0">
                <a:latin typeface="Baskerville Old Face" panose="02020602080505020303" pitchFamily="18" charset="0"/>
                <a:cs typeface="Arial" panose="020B0604020202020204" pitchFamily="34" charset="0"/>
              </a:rPr>
              <a:t>Ziel des </a:t>
            </a:r>
            <a:r>
              <a:rPr lang="de-DE" sz="2000" dirty="0" smtClean="0">
                <a:latin typeface="Baskerville Old Face" panose="02020602080505020303" pitchFamily="18" charset="0"/>
                <a:cs typeface="Arial" panose="020B0604020202020204" pitchFamily="34" charset="0"/>
              </a:rPr>
              <a:t>Projektes</a:t>
            </a:r>
            <a:endParaRPr lang="de-DE" sz="2000" dirty="0">
              <a:latin typeface="Baskerville Old Face" panose="02020602080505020303" pitchFamily="18" charset="0"/>
              <a:cs typeface="Arial" panose="020B0604020202020204" pitchFamily="34" charset="0"/>
            </a:endParaRPr>
          </a:p>
          <a:p>
            <a:pPr>
              <a:spcBef>
                <a:spcPts val="1200"/>
              </a:spcBef>
              <a:buClr>
                <a:srgbClr val="C31924"/>
              </a:buClr>
            </a:pPr>
            <a:r>
              <a:rPr lang="de-DE" sz="2400" dirty="0">
                <a:latin typeface="Baskerville Old Face" panose="02020602080505020303" pitchFamily="18" charset="0"/>
                <a:cs typeface="Arial" panose="020B0604020202020204" pitchFamily="34" charset="0"/>
              </a:rPr>
              <a:t>Stand der </a:t>
            </a:r>
            <a:r>
              <a:rPr lang="de-DE" sz="2400" dirty="0" smtClean="0">
                <a:latin typeface="Baskerville Old Face" panose="02020602080505020303" pitchFamily="18" charset="0"/>
                <a:cs typeface="Arial" panose="020B0604020202020204" pitchFamily="34" charset="0"/>
              </a:rPr>
              <a:t>Forschung</a:t>
            </a:r>
            <a:endParaRPr lang="de-DE" sz="2400" dirty="0">
              <a:latin typeface="Baskerville Old Face" panose="02020602080505020303" pitchFamily="18" charset="0"/>
              <a:cs typeface="Arial" panose="020B0604020202020204" pitchFamily="34" charset="0"/>
            </a:endParaRPr>
          </a:p>
          <a:p>
            <a:pPr>
              <a:spcBef>
                <a:spcPts val="1200"/>
              </a:spcBef>
              <a:buClr>
                <a:srgbClr val="C31924"/>
              </a:buClr>
            </a:pPr>
            <a:r>
              <a:rPr lang="de-DE" sz="2400" dirty="0">
                <a:latin typeface="Baskerville Old Face" panose="02020602080505020303" pitchFamily="18" charset="0"/>
                <a:cs typeface="Arial" panose="020B0604020202020204" pitchFamily="34" charset="0"/>
              </a:rPr>
              <a:t>Untersuchungsmethodik</a:t>
            </a:r>
          </a:p>
          <a:p>
            <a:pPr marL="742950" lvl="2" indent="-342900">
              <a:spcBef>
                <a:spcPts val="600"/>
              </a:spcBef>
              <a:buClr>
                <a:srgbClr val="C31924"/>
              </a:buClr>
            </a:pPr>
            <a:r>
              <a:rPr lang="de-DE" sz="2000" dirty="0">
                <a:latin typeface="Baskerville Old Face" panose="02020602080505020303" pitchFamily="18" charset="0"/>
                <a:cs typeface="Arial" panose="020B0604020202020204" pitchFamily="34" charset="0"/>
              </a:rPr>
              <a:t>Qualitative </a:t>
            </a:r>
            <a:r>
              <a:rPr lang="de-DE" sz="2000" dirty="0" smtClean="0">
                <a:latin typeface="Baskerville Old Face" panose="02020602080505020303" pitchFamily="18" charset="0"/>
                <a:cs typeface="Arial" panose="020B0604020202020204" pitchFamily="34" charset="0"/>
              </a:rPr>
              <a:t>Analyse </a:t>
            </a:r>
          </a:p>
          <a:p>
            <a:pPr marL="742950" lvl="2" indent="-342900">
              <a:spcBef>
                <a:spcPts val="600"/>
              </a:spcBef>
              <a:buClr>
                <a:srgbClr val="C31924"/>
              </a:buClr>
            </a:pPr>
            <a:r>
              <a:rPr lang="de-DE" sz="2000" dirty="0" smtClean="0">
                <a:latin typeface="Baskerville Old Face" panose="02020602080505020303" pitchFamily="18" charset="0"/>
                <a:cs typeface="Arial" panose="020B0604020202020204" pitchFamily="34" charset="0"/>
              </a:rPr>
              <a:t>Ergebnisse</a:t>
            </a:r>
            <a:endParaRPr lang="de-DE" sz="2000" dirty="0">
              <a:latin typeface="Baskerville Old Face" panose="02020602080505020303" pitchFamily="18" charset="0"/>
              <a:cs typeface="Arial" panose="020B0604020202020204" pitchFamily="34" charset="0"/>
            </a:endParaRPr>
          </a:p>
          <a:p>
            <a:pPr>
              <a:spcBef>
                <a:spcPts val="1200"/>
              </a:spcBef>
              <a:buClr>
                <a:srgbClr val="C31924"/>
              </a:buClr>
            </a:pPr>
            <a:r>
              <a:rPr lang="de-DE" sz="2400" dirty="0" smtClean="0">
                <a:latin typeface="Baskerville Old Face" panose="02020602080505020303" pitchFamily="18" charset="0"/>
                <a:cs typeface="Arial" panose="020B0604020202020204" pitchFamily="34" charset="0"/>
              </a:rPr>
              <a:t>Weitere Vorgehensweise</a:t>
            </a:r>
          </a:p>
          <a:p>
            <a:pPr>
              <a:spcBef>
                <a:spcPts val="1200"/>
              </a:spcBef>
              <a:buClr>
                <a:srgbClr val="C31924"/>
              </a:buClr>
            </a:pPr>
            <a:r>
              <a:rPr lang="de-DE" sz="2400" dirty="0" smtClean="0">
                <a:latin typeface="Baskerville Old Face" panose="02020602080505020303" pitchFamily="18" charset="0"/>
                <a:cs typeface="Arial" panose="020B0604020202020204" pitchFamily="34" charset="0"/>
              </a:rPr>
              <a:t>Literaturüberblick</a:t>
            </a:r>
            <a:endParaRPr lang="de-DE" sz="2400" dirty="0">
              <a:latin typeface="Baskerville Old Face" panose="02020602080505020303" pitchFamily="18" charset="0"/>
              <a:cs typeface="Arial" panose="020B0604020202020204" pitchFamily="34" charset="0"/>
            </a:endParaRPr>
          </a:p>
          <a:p>
            <a:pPr marL="457200" lvl="1" indent="0">
              <a:spcBef>
                <a:spcPts val="600"/>
              </a:spcBef>
              <a:buNone/>
            </a:pPr>
            <a:endParaRPr lang="de-DE" sz="1600" dirty="0" smtClean="0">
              <a:latin typeface="Arial" panose="020B0604020202020204" pitchFamily="34" charset="0"/>
              <a:cs typeface="Arial" panose="020B0604020202020204" pitchFamily="34" charset="0"/>
            </a:endParaRPr>
          </a:p>
          <a:p>
            <a:pPr marL="0" indent="0">
              <a:spcBef>
                <a:spcPts val="600"/>
              </a:spcBef>
              <a:buNone/>
            </a:pPr>
            <a:endParaRPr lang="de-DE" sz="2000" dirty="0">
              <a:latin typeface="Arial" panose="020B0604020202020204" pitchFamily="34" charset="0"/>
              <a:cs typeface="Arial" panose="020B0604020202020204" pitchFamily="34" charset="0"/>
            </a:endParaRPr>
          </a:p>
        </p:txBody>
      </p:sp>
      <p:sp>
        <p:nvSpPr>
          <p:cNvPr id="9" name="Fußzeilenplatzhalter 1"/>
          <p:cNvSpPr txBox="1">
            <a:spLocks/>
          </p:cNvSpPr>
          <p:nvPr/>
        </p:nvSpPr>
        <p:spPr>
          <a:xfrm>
            <a:off x="3131840" y="6554664"/>
            <a:ext cx="2977909" cy="402728"/>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900" dirty="0" smtClean="0">
                <a:latin typeface="Arial" panose="020B0604020202020204" pitchFamily="34" charset="0"/>
                <a:cs typeface="Arial" panose="020B0604020202020204" pitchFamily="34" charset="0"/>
              </a:rPr>
              <a:t>Prof. Dr. Nathali Jänicke &amp; Prof. Dr. Michael Neumann</a:t>
            </a:r>
            <a:endParaRPr lang="de-DE"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41283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a:latin typeface="Baskerville Old Face" panose="02020602080505020303" pitchFamily="18" charset="0"/>
              </a:rPr>
              <a:t>Aktuelles Projektteam</a:t>
            </a:r>
          </a:p>
        </p:txBody>
      </p:sp>
      <p:sp>
        <p:nvSpPr>
          <p:cNvPr id="5" name="Inhaltsplatzhalter 4"/>
          <p:cNvSpPr>
            <a:spLocks noGrp="1"/>
          </p:cNvSpPr>
          <p:nvPr>
            <p:ph idx="1"/>
          </p:nvPr>
        </p:nvSpPr>
        <p:spPr/>
        <p:txBody>
          <a:bodyPr/>
          <a:lstStyle/>
          <a:p>
            <a:pPr>
              <a:spcBef>
                <a:spcPts val="2400"/>
              </a:spcBef>
            </a:pPr>
            <a:r>
              <a:rPr lang="de-DE" sz="2400" dirty="0" smtClean="0">
                <a:solidFill>
                  <a:schemeClr val="tx1"/>
                </a:solidFill>
                <a:latin typeface="Baskerville Old Face" panose="02020602080505020303" pitchFamily="18" charset="0"/>
              </a:rPr>
              <a:t>Nathali T. Jänicke, Professur Allg. BWL, insb. Energie- und Umweltmanagement</a:t>
            </a:r>
            <a:endParaRPr lang="de-DE" sz="2400" dirty="0">
              <a:solidFill>
                <a:schemeClr val="tx1"/>
              </a:solidFill>
              <a:latin typeface="Baskerville Old Face" panose="02020602080505020303" pitchFamily="18" charset="0"/>
            </a:endParaRPr>
          </a:p>
          <a:p>
            <a:pPr>
              <a:spcBef>
                <a:spcPts val="2400"/>
              </a:spcBef>
            </a:pPr>
            <a:r>
              <a:rPr lang="de-DE" sz="2400" dirty="0" smtClean="0">
                <a:solidFill>
                  <a:schemeClr val="tx1"/>
                </a:solidFill>
                <a:latin typeface="Baskerville Old Face" panose="02020602080505020303" pitchFamily="18" charset="0"/>
              </a:rPr>
              <a:t>Michael Neumann, Professur Volkswirtschaftslehre</a:t>
            </a:r>
            <a:endParaRPr lang="de-DE" sz="2400" dirty="0">
              <a:solidFill>
                <a:schemeClr val="tx1"/>
              </a:solidFill>
              <a:latin typeface="Baskerville Old Face" panose="02020602080505020303" pitchFamily="18" charset="0"/>
            </a:endParaRPr>
          </a:p>
          <a:p>
            <a:pPr>
              <a:spcBef>
                <a:spcPts val="2400"/>
              </a:spcBef>
            </a:pPr>
            <a:r>
              <a:rPr lang="de-DE" sz="2400" dirty="0">
                <a:solidFill>
                  <a:schemeClr val="tx1"/>
                </a:solidFill>
                <a:latin typeface="Baskerville Old Face" panose="02020602080505020303" pitchFamily="18" charset="0"/>
              </a:rPr>
              <a:t>Helen Eggers, studentische Hilfskraft, 7. Semester, Studiengang Medienwirtschaft &amp; Journalismus</a:t>
            </a:r>
          </a:p>
          <a:p>
            <a:pPr>
              <a:spcBef>
                <a:spcPts val="2400"/>
              </a:spcBef>
            </a:pPr>
            <a:r>
              <a:rPr lang="de-DE" sz="2400" dirty="0" smtClean="0">
                <a:solidFill>
                  <a:schemeClr val="tx1"/>
                </a:solidFill>
                <a:latin typeface="Baskerville Old Face" panose="02020602080505020303" pitchFamily="18" charset="0"/>
              </a:rPr>
              <a:t>Katharina </a:t>
            </a:r>
            <a:r>
              <a:rPr lang="de-DE" sz="2400" dirty="0">
                <a:solidFill>
                  <a:schemeClr val="tx1"/>
                </a:solidFill>
                <a:latin typeface="Baskerville Old Face" panose="02020602080505020303" pitchFamily="18" charset="0"/>
              </a:rPr>
              <a:t>Pape, studentische Hilfskraft, 4. Semester, </a:t>
            </a:r>
            <a:r>
              <a:rPr lang="de-DE" sz="2400" dirty="0" smtClean="0">
                <a:solidFill>
                  <a:schemeClr val="tx1"/>
                </a:solidFill>
                <a:latin typeface="Baskerville Old Face" panose="02020602080505020303" pitchFamily="18" charset="0"/>
              </a:rPr>
              <a:t>Studien-gang Wirtschaft</a:t>
            </a:r>
            <a:endParaRPr lang="de-DE" sz="2400" dirty="0">
              <a:solidFill>
                <a:schemeClr val="tx1"/>
              </a:solidFill>
              <a:latin typeface="Baskerville Old Face" panose="02020602080505020303" pitchFamily="18" charset="0"/>
            </a:endParaRPr>
          </a:p>
          <a:p>
            <a:pPr>
              <a:spcBef>
                <a:spcPts val="2400"/>
              </a:spcBef>
            </a:pPr>
            <a:r>
              <a:rPr lang="de-DE" sz="2400" dirty="0">
                <a:solidFill>
                  <a:schemeClr val="tx1"/>
                </a:solidFill>
                <a:latin typeface="Baskerville Old Face" panose="02020602080505020303" pitchFamily="18" charset="0"/>
              </a:rPr>
              <a:t>Kristina Rajf, studentische Hilfskraft, 7. Semester, Studiengang Wirtschaft</a:t>
            </a:r>
          </a:p>
          <a:p>
            <a:pPr>
              <a:spcBef>
                <a:spcPts val="2400"/>
              </a:spcBef>
            </a:pPr>
            <a:endParaRPr lang="de-DE" sz="2400" dirty="0"/>
          </a:p>
        </p:txBody>
      </p:sp>
      <p:sp>
        <p:nvSpPr>
          <p:cNvPr id="7" name="Fußzeilenplatzhalter 1"/>
          <p:cNvSpPr>
            <a:spLocks noGrp="1"/>
          </p:cNvSpPr>
          <p:nvPr>
            <p:ph type="ftr" sz="quarter" idx="11"/>
          </p:nvPr>
        </p:nvSpPr>
        <p:spPr>
          <a:xfrm>
            <a:off x="3098561" y="6482656"/>
            <a:ext cx="2977909" cy="402728"/>
          </a:xfrm>
        </p:spPr>
        <p:txBody>
          <a:bodyPr/>
          <a:lstStyle/>
          <a:p>
            <a:r>
              <a:rPr lang="de-DE" dirty="0" smtClean="0"/>
              <a:t>Prof. Dr. Nathali Jänicke &amp; Prof. Dr. Michael Neumann</a:t>
            </a:r>
            <a:endParaRPr lang="de-DE" dirty="0"/>
          </a:p>
        </p:txBody>
      </p:sp>
    </p:spTree>
    <p:extLst>
      <p:ext uri="{BB962C8B-B14F-4D97-AF65-F5344CB8AC3E}">
        <p14:creationId xmlns:p14="http://schemas.microsoft.com/office/powerpoint/2010/main" val="1792550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9502" y="-27384"/>
            <a:ext cx="7146834" cy="946727"/>
          </a:xfrm>
        </p:spPr>
        <p:txBody>
          <a:bodyPr>
            <a:noAutofit/>
          </a:bodyPr>
          <a:lstStyle/>
          <a:p>
            <a:r>
              <a:rPr lang="de-DE" sz="3200" dirty="0">
                <a:latin typeface="Baskerville Old Face" panose="02020602080505020303" pitchFamily="18" charset="0"/>
              </a:rPr>
              <a:t>Überblick über das </a:t>
            </a:r>
            <a:r>
              <a:rPr lang="de-DE" sz="3200" dirty="0" smtClean="0">
                <a:latin typeface="Baskerville Old Face" panose="02020602080505020303" pitchFamily="18" charset="0"/>
              </a:rPr>
              <a:t>Projekt</a:t>
            </a:r>
            <a:endParaRPr lang="de-DE" sz="3200" dirty="0">
              <a:latin typeface="Baskerville Old Face" panose="02020602080505020303" pitchFamily="18" charset="0"/>
            </a:endParaRPr>
          </a:p>
        </p:txBody>
      </p:sp>
      <p:sp>
        <p:nvSpPr>
          <p:cNvPr id="7" name="Inhaltsplatzhalter 6"/>
          <p:cNvSpPr>
            <a:spLocks noGrp="1"/>
          </p:cNvSpPr>
          <p:nvPr>
            <p:ph idx="1"/>
          </p:nvPr>
        </p:nvSpPr>
        <p:spPr/>
        <p:txBody>
          <a:bodyPr/>
          <a:lstStyle/>
          <a:p>
            <a:pPr>
              <a:spcBef>
                <a:spcPts val="1200"/>
              </a:spcBef>
            </a:pPr>
            <a:r>
              <a:rPr lang="de-DE" sz="2400" dirty="0">
                <a:solidFill>
                  <a:schemeClr val="tx1"/>
                </a:solidFill>
                <a:latin typeface="Baskerville Old Face" panose="02020602080505020303" pitchFamily="18" charset="0"/>
              </a:rPr>
              <a:t>Ursachen zur Überschreitung der Regelstudienzeit und zu ungewollten </a:t>
            </a:r>
            <a:r>
              <a:rPr lang="de-DE" sz="2400" dirty="0" smtClean="0">
                <a:solidFill>
                  <a:schemeClr val="tx1"/>
                </a:solidFill>
                <a:latin typeface="Baskerville Old Face" panose="02020602080505020303" pitchFamily="18" charset="0"/>
              </a:rPr>
              <a:t>Studienabbrüchen</a:t>
            </a:r>
            <a:endParaRPr lang="de-DE" sz="2400" dirty="0">
              <a:solidFill>
                <a:schemeClr val="tx1"/>
              </a:solidFill>
              <a:latin typeface="Baskerville Old Face" panose="02020602080505020303" pitchFamily="18" charset="0"/>
            </a:endParaRPr>
          </a:p>
          <a:p>
            <a:pPr>
              <a:spcBef>
                <a:spcPts val="1200"/>
              </a:spcBef>
            </a:pPr>
            <a:r>
              <a:rPr lang="de-DE" sz="2400" dirty="0">
                <a:solidFill>
                  <a:schemeClr val="tx1"/>
                </a:solidFill>
                <a:latin typeface="Baskerville Old Face" panose="02020602080505020303" pitchFamily="18" charset="0"/>
              </a:rPr>
              <a:t>Empirische Analyse </a:t>
            </a:r>
            <a:r>
              <a:rPr lang="de-DE" sz="2400" dirty="0" smtClean="0">
                <a:solidFill>
                  <a:schemeClr val="tx1"/>
                </a:solidFill>
                <a:latin typeface="Baskerville Old Face" panose="02020602080505020303" pitchFamily="18" charset="0"/>
              </a:rPr>
              <a:t>im Fachbereich </a:t>
            </a:r>
            <a:r>
              <a:rPr lang="de-DE" sz="2400" dirty="0">
                <a:solidFill>
                  <a:schemeClr val="tx1"/>
                </a:solidFill>
                <a:latin typeface="Baskerville Old Face" panose="02020602080505020303" pitchFamily="18" charset="0"/>
              </a:rPr>
              <a:t>Management, Information, Technologie und </a:t>
            </a:r>
            <a:r>
              <a:rPr lang="de-DE" sz="2400" dirty="0" smtClean="0">
                <a:solidFill>
                  <a:schemeClr val="tx1"/>
                </a:solidFill>
                <a:latin typeface="Baskerville Old Face" panose="02020602080505020303" pitchFamily="18" charset="0"/>
              </a:rPr>
              <a:t>im Fachbereich Wirtschaft sowie fachbereichsübergreifend alle Langzeitstudierenden</a:t>
            </a:r>
            <a:endParaRPr lang="de-DE" sz="2400" dirty="0">
              <a:solidFill>
                <a:schemeClr val="tx1"/>
              </a:solidFill>
              <a:latin typeface="Baskerville Old Face" panose="02020602080505020303" pitchFamily="18" charset="0"/>
            </a:endParaRPr>
          </a:p>
          <a:p>
            <a:pPr>
              <a:spcBef>
                <a:spcPts val="1200"/>
              </a:spcBef>
            </a:pPr>
            <a:r>
              <a:rPr lang="de-DE" sz="2400" dirty="0">
                <a:solidFill>
                  <a:schemeClr val="tx1"/>
                </a:solidFill>
                <a:latin typeface="Baskerville Old Face" panose="02020602080505020303" pitchFamily="18" charset="0"/>
              </a:rPr>
              <a:t>Durchführung von </a:t>
            </a:r>
            <a:r>
              <a:rPr lang="de-DE" sz="2400" dirty="0" smtClean="0">
                <a:solidFill>
                  <a:schemeClr val="tx1"/>
                </a:solidFill>
                <a:latin typeface="Baskerville Old Face" panose="02020602080505020303" pitchFamily="18" charset="0"/>
              </a:rPr>
              <a:t>leitfadengestützten Einzelinterviews </a:t>
            </a:r>
            <a:r>
              <a:rPr lang="de-DE" sz="2400" dirty="0">
                <a:solidFill>
                  <a:schemeClr val="tx1"/>
                </a:solidFill>
                <a:latin typeface="Baskerville Old Face" panose="02020602080505020303" pitchFamily="18" charset="0"/>
              </a:rPr>
              <a:t>und </a:t>
            </a:r>
            <a:r>
              <a:rPr lang="de-DE" sz="2400" dirty="0" smtClean="0">
                <a:solidFill>
                  <a:schemeClr val="tx1"/>
                </a:solidFill>
                <a:latin typeface="Baskerville Old Face" panose="02020602080505020303" pitchFamily="18" charset="0"/>
              </a:rPr>
              <a:t>quantitative Befragung </a:t>
            </a:r>
            <a:r>
              <a:rPr lang="de-DE" sz="2400" dirty="0">
                <a:solidFill>
                  <a:schemeClr val="tx1"/>
                </a:solidFill>
                <a:latin typeface="Baskerville Old Face" panose="02020602080505020303" pitchFamily="18" charset="0"/>
              </a:rPr>
              <a:t>via </a:t>
            </a:r>
            <a:r>
              <a:rPr lang="de-DE" sz="2400" dirty="0" smtClean="0">
                <a:solidFill>
                  <a:schemeClr val="tx1"/>
                </a:solidFill>
                <a:latin typeface="Baskerville Old Face" panose="02020602080505020303" pitchFamily="18" charset="0"/>
              </a:rPr>
              <a:t>Fragebogen</a:t>
            </a:r>
            <a:endParaRPr lang="de-DE" sz="2400" dirty="0">
              <a:solidFill>
                <a:schemeClr val="tx1"/>
              </a:solidFill>
              <a:latin typeface="Baskerville Old Face" panose="02020602080505020303" pitchFamily="18" charset="0"/>
            </a:endParaRPr>
          </a:p>
          <a:p>
            <a:pPr>
              <a:spcBef>
                <a:spcPts val="1200"/>
              </a:spcBef>
            </a:pPr>
            <a:r>
              <a:rPr lang="de-DE" sz="2400" dirty="0" smtClean="0">
                <a:solidFill>
                  <a:schemeClr val="tx1"/>
                </a:solidFill>
                <a:latin typeface="Baskerville Old Face" panose="02020602080505020303" pitchFamily="18" charset="0"/>
              </a:rPr>
              <a:t>Langzeitstudierende </a:t>
            </a:r>
            <a:r>
              <a:rPr lang="de-DE" sz="2400" dirty="0">
                <a:solidFill>
                  <a:schemeClr val="tx1"/>
                </a:solidFill>
                <a:latin typeface="Baskerville Old Face" panose="02020602080505020303" pitchFamily="18" charset="0"/>
              </a:rPr>
              <a:t>= </a:t>
            </a:r>
            <a:r>
              <a:rPr lang="de-DE" sz="2400" dirty="0" smtClean="0">
                <a:solidFill>
                  <a:schemeClr val="tx1"/>
                </a:solidFill>
                <a:latin typeface="Baskerville Old Face" panose="02020602080505020303" pitchFamily="18" charset="0"/>
              </a:rPr>
              <a:t>Überschreitung der Regelstudienzeit </a:t>
            </a:r>
            <a:r>
              <a:rPr lang="de-DE" sz="2400" dirty="0">
                <a:solidFill>
                  <a:schemeClr val="tx1"/>
                </a:solidFill>
                <a:latin typeface="Baskerville Old Face" panose="02020602080505020303" pitchFamily="18" charset="0"/>
              </a:rPr>
              <a:t>um </a:t>
            </a:r>
            <a:r>
              <a:rPr lang="de-DE" sz="2400" dirty="0" smtClean="0">
                <a:solidFill>
                  <a:schemeClr val="tx1"/>
                </a:solidFill>
                <a:latin typeface="Baskerville Old Face" panose="02020602080505020303" pitchFamily="18" charset="0"/>
              </a:rPr>
              <a:t>mindestens sechs </a:t>
            </a:r>
            <a:r>
              <a:rPr lang="de-DE" sz="2400" dirty="0" smtClean="0">
                <a:solidFill>
                  <a:schemeClr val="tx1"/>
                </a:solidFill>
                <a:latin typeface="Baskerville Old Face" panose="02020602080505020303" pitchFamily="18" charset="0"/>
              </a:rPr>
              <a:t>Semester</a:t>
            </a:r>
            <a:endParaRPr lang="de-DE" sz="2400" dirty="0">
              <a:solidFill>
                <a:schemeClr val="tx1"/>
              </a:solidFill>
              <a:latin typeface="Baskerville Old Face" panose="02020602080505020303" pitchFamily="18" charset="0"/>
            </a:endParaRPr>
          </a:p>
          <a:p>
            <a:pPr marL="742950" lvl="2" indent="-342900">
              <a:spcBef>
                <a:spcPts val="1200"/>
              </a:spcBef>
            </a:pPr>
            <a:r>
              <a:rPr lang="de-DE" sz="2200" dirty="0">
                <a:solidFill>
                  <a:schemeClr val="tx1"/>
                </a:solidFill>
                <a:latin typeface="Baskerville Old Face" panose="02020602080505020303" pitchFamily="18" charset="0"/>
              </a:rPr>
              <a:t>Derzeit 151 Langzeitstudierende an der Jade Hochschule </a:t>
            </a:r>
          </a:p>
          <a:p>
            <a:pPr marL="742950" lvl="2" indent="-342900">
              <a:spcBef>
                <a:spcPts val="1200"/>
              </a:spcBef>
            </a:pPr>
            <a:r>
              <a:rPr lang="de-DE" sz="2200" dirty="0">
                <a:solidFill>
                  <a:schemeClr val="tx1"/>
                </a:solidFill>
                <a:latin typeface="Baskerville Old Face" panose="02020602080505020303" pitchFamily="18" charset="0"/>
              </a:rPr>
              <a:t>Persönliche Ansprache per E-Mail =&gt; wenig Resonanz</a:t>
            </a:r>
          </a:p>
        </p:txBody>
      </p:sp>
      <p:sp>
        <p:nvSpPr>
          <p:cNvPr id="5" name="Fußzeilenplatzhalter 1"/>
          <p:cNvSpPr>
            <a:spLocks noGrp="1"/>
          </p:cNvSpPr>
          <p:nvPr>
            <p:ph type="ftr" sz="quarter" idx="11"/>
          </p:nvPr>
        </p:nvSpPr>
        <p:spPr>
          <a:xfrm>
            <a:off x="3098561" y="6482656"/>
            <a:ext cx="2977909" cy="402728"/>
          </a:xfrm>
        </p:spPr>
        <p:txBody>
          <a:bodyPr/>
          <a:lstStyle/>
          <a:p>
            <a:r>
              <a:rPr lang="de-DE" dirty="0" smtClean="0"/>
              <a:t>Prof. Dr. Nathali Jänicke &amp; Prof. Dr. Michael Neumann</a:t>
            </a:r>
            <a:endParaRPr lang="de-DE" dirty="0"/>
          </a:p>
        </p:txBody>
      </p:sp>
    </p:spTree>
    <p:extLst>
      <p:ext uri="{BB962C8B-B14F-4D97-AF65-F5344CB8AC3E}">
        <p14:creationId xmlns:p14="http://schemas.microsoft.com/office/powerpoint/2010/main" val="3739194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a:bodyPr>
          <a:lstStyle/>
          <a:p>
            <a:r>
              <a:rPr lang="de-DE" sz="3200" dirty="0">
                <a:latin typeface="Baskerville Old Face" panose="02020602080505020303" pitchFamily="18" charset="0"/>
              </a:rPr>
              <a:t>Ziel des Projektes</a:t>
            </a:r>
          </a:p>
        </p:txBody>
      </p:sp>
      <p:sp>
        <p:nvSpPr>
          <p:cNvPr id="8" name="Inhaltsplatzhalter 7"/>
          <p:cNvSpPr>
            <a:spLocks noGrp="1"/>
          </p:cNvSpPr>
          <p:nvPr>
            <p:ph idx="1"/>
          </p:nvPr>
        </p:nvSpPr>
        <p:spPr/>
        <p:txBody>
          <a:bodyPr/>
          <a:lstStyle/>
          <a:p>
            <a:pPr>
              <a:spcBef>
                <a:spcPts val="1200"/>
              </a:spcBef>
            </a:pPr>
            <a:r>
              <a:rPr lang="de-DE" sz="2400" dirty="0">
                <a:solidFill>
                  <a:schemeClr val="tx1"/>
                </a:solidFill>
                <a:latin typeface="Baskerville Old Face" panose="02020602080505020303" pitchFamily="18" charset="0"/>
              </a:rPr>
              <a:t>Ableitung konkreter Handlungsempfehlungen für die Hochschule und die Studierenden in Bezug </a:t>
            </a:r>
            <a:r>
              <a:rPr lang="de-DE" sz="2400" dirty="0" smtClean="0">
                <a:solidFill>
                  <a:schemeClr val="tx1"/>
                </a:solidFill>
                <a:latin typeface="Baskerville Old Face" panose="02020602080505020303" pitchFamily="18" charset="0"/>
              </a:rPr>
              <a:t>auf</a:t>
            </a:r>
            <a:endParaRPr lang="de-DE" sz="2400" dirty="0">
              <a:solidFill>
                <a:schemeClr val="tx1"/>
              </a:solidFill>
              <a:latin typeface="Baskerville Old Face" panose="02020602080505020303" pitchFamily="18" charset="0"/>
            </a:endParaRPr>
          </a:p>
          <a:p>
            <a:pPr marL="742950" lvl="2" indent="-342900">
              <a:spcBef>
                <a:spcPts val="1200"/>
              </a:spcBef>
            </a:pPr>
            <a:r>
              <a:rPr lang="de-DE" sz="2200" dirty="0">
                <a:solidFill>
                  <a:schemeClr val="tx1"/>
                </a:solidFill>
                <a:latin typeface="Baskerville Old Face" panose="02020602080505020303" pitchFamily="18" charset="0"/>
              </a:rPr>
              <a:t>Einhaltung der Regelstudienzeit </a:t>
            </a:r>
          </a:p>
          <a:p>
            <a:pPr marL="742950" lvl="2" indent="-342900">
              <a:spcBef>
                <a:spcPts val="1200"/>
              </a:spcBef>
            </a:pPr>
            <a:r>
              <a:rPr lang="de-DE" sz="2200" dirty="0">
                <a:solidFill>
                  <a:schemeClr val="tx1"/>
                </a:solidFill>
                <a:latin typeface="Baskerville Old Face" panose="02020602080505020303" pitchFamily="18" charset="0"/>
              </a:rPr>
              <a:t>Reduzierung der Abbruchquote in höheren Semestern</a:t>
            </a:r>
          </a:p>
          <a:p>
            <a:pPr marL="342900" lvl="1" indent="-342900">
              <a:spcBef>
                <a:spcPts val="1200"/>
              </a:spcBef>
              <a:buFont typeface="Arial" pitchFamily="34" charset="0"/>
              <a:buChar char="•"/>
            </a:pPr>
            <a:endParaRPr lang="de-DE" sz="2400" dirty="0">
              <a:solidFill>
                <a:schemeClr val="tx1"/>
              </a:solidFill>
              <a:latin typeface="Baskerville Old Face" panose="02020602080505020303" pitchFamily="18" charset="0"/>
            </a:endParaRPr>
          </a:p>
          <a:p>
            <a:pPr>
              <a:spcBef>
                <a:spcPts val="1200"/>
              </a:spcBef>
            </a:pPr>
            <a:r>
              <a:rPr lang="de-DE" sz="2400" dirty="0" smtClean="0">
                <a:solidFill>
                  <a:schemeClr val="tx1"/>
                </a:solidFill>
                <a:latin typeface="Baskerville Old Face" panose="02020602080505020303" pitchFamily="18" charset="0"/>
              </a:rPr>
              <a:t>Zielgruppe </a:t>
            </a:r>
          </a:p>
          <a:p>
            <a:pPr marL="742950" lvl="2" indent="-342900">
              <a:spcBef>
                <a:spcPts val="1200"/>
              </a:spcBef>
            </a:pPr>
            <a:r>
              <a:rPr lang="de-DE" sz="2200" dirty="0">
                <a:solidFill>
                  <a:schemeClr val="tx1"/>
                </a:solidFill>
                <a:latin typeface="Baskerville Old Face" panose="02020602080505020303" pitchFamily="18" charset="0"/>
              </a:rPr>
              <a:t>Studierende mit voraussichtlich deutlicher Überschreitung der Regelstudienzeit sowie Langzeitstudierende</a:t>
            </a:r>
          </a:p>
        </p:txBody>
      </p:sp>
      <p:sp>
        <p:nvSpPr>
          <p:cNvPr id="5" name="Fußzeilenplatzhalter 1"/>
          <p:cNvSpPr>
            <a:spLocks noGrp="1"/>
          </p:cNvSpPr>
          <p:nvPr>
            <p:ph type="ftr" sz="quarter" idx="11"/>
          </p:nvPr>
        </p:nvSpPr>
        <p:spPr>
          <a:xfrm>
            <a:off x="3098561" y="6482656"/>
            <a:ext cx="2977909" cy="402728"/>
          </a:xfrm>
        </p:spPr>
        <p:txBody>
          <a:bodyPr/>
          <a:lstStyle/>
          <a:p>
            <a:r>
              <a:rPr lang="de-DE" dirty="0" smtClean="0"/>
              <a:t>Prof. Dr. Nathali Jänicke &amp; Prof. Dr. Michael Neumann</a:t>
            </a:r>
            <a:endParaRPr lang="de-DE" dirty="0"/>
          </a:p>
        </p:txBody>
      </p:sp>
    </p:spTree>
    <p:extLst>
      <p:ext uri="{BB962C8B-B14F-4D97-AF65-F5344CB8AC3E}">
        <p14:creationId xmlns:p14="http://schemas.microsoft.com/office/powerpoint/2010/main" val="39041182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49502" y="-27384"/>
            <a:ext cx="7074825" cy="946727"/>
          </a:xfrm>
        </p:spPr>
        <p:txBody>
          <a:bodyPr>
            <a:noAutofit/>
          </a:bodyPr>
          <a:lstStyle/>
          <a:p>
            <a:r>
              <a:rPr lang="de-DE" sz="3100" dirty="0" smtClean="0">
                <a:latin typeface="Baskerville Old Face" panose="02020602080505020303" pitchFamily="18" charset="0"/>
              </a:rPr>
              <a:t>Stand der Forschung</a:t>
            </a:r>
            <a:endParaRPr lang="de-DE" sz="3100" dirty="0">
              <a:latin typeface="Baskerville Old Face" panose="02020602080505020303" pitchFamily="18" charset="0"/>
            </a:endParaRPr>
          </a:p>
        </p:txBody>
      </p:sp>
      <p:sp>
        <p:nvSpPr>
          <p:cNvPr id="8" name="Inhaltsplatzhalter 7"/>
          <p:cNvSpPr>
            <a:spLocks noGrp="1"/>
          </p:cNvSpPr>
          <p:nvPr>
            <p:ph idx="1"/>
          </p:nvPr>
        </p:nvSpPr>
        <p:spPr>
          <a:xfrm>
            <a:off x="457200" y="1268760"/>
            <a:ext cx="8435280" cy="4857403"/>
          </a:xfrm>
        </p:spPr>
        <p:txBody>
          <a:bodyPr/>
          <a:lstStyle/>
          <a:p>
            <a:pPr>
              <a:spcBef>
                <a:spcPts val="1200"/>
              </a:spcBef>
            </a:pPr>
            <a:r>
              <a:rPr lang="de-DE" sz="2400" dirty="0" smtClean="0">
                <a:solidFill>
                  <a:schemeClr val="tx1"/>
                </a:solidFill>
                <a:latin typeface="Baskerville Old Face" panose="02020602080505020303" pitchFamily="18" charset="0"/>
              </a:rPr>
              <a:t>Untersuchungen </a:t>
            </a:r>
            <a:r>
              <a:rPr lang="de-DE" sz="2400" dirty="0">
                <a:solidFill>
                  <a:schemeClr val="tx1"/>
                </a:solidFill>
                <a:latin typeface="Baskerville Old Face" panose="02020602080505020303" pitchFamily="18" charset="0"/>
              </a:rPr>
              <a:t>zu diesem </a:t>
            </a:r>
            <a:r>
              <a:rPr lang="de-DE" sz="2400" dirty="0" smtClean="0">
                <a:solidFill>
                  <a:schemeClr val="tx1"/>
                </a:solidFill>
                <a:latin typeface="Baskerville Old Face" panose="02020602080505020303" pitchFamily="18" charset="0"/>
              </a:rPr>
              <a:t>Thema</a:t>
            </a:r>
            <a:endParaRPr lang="de-DE" sz="2400" dirty="0">
              <a:solidFill>
                <a:schemeClr val="tx1"/>
              </a:solidFill>
              <a:latin typeface="Baskerville Old Face" panose="02020602080505020303" pitchFamily="18" charset="0"/>
            </a:endParaRPr>
          </a:p>
          <a:p>
            <a:pPr marL="742950" lvl="2" indent="-342900">
              <a:spcBef>
                <a:spcPts val="1200"/>
              </a:spcBef>
            </a:pPr>
            <a:r>
              <a:rPr lang="de-DE" sz="2200" dirty="0">
                <a:solidFill>
                  <a:schemeClr val="tx1"/>
                </a:solidFill>
                <a:latin typeface="Baskerville Old Face" panose="02020602080505020303" pitchFamily="18" charset="0"/>
              </a:rPr>
              <a:t>Fachhochschule </a:t>
            </a:r>
            <a:r>
              <a:rPr lang="de-DE" sz="2200" dirty="0" smtClean="0">
                <a:solidFill>
                  <a:schemeClr val="tx1"/>
                </a:solidFill>
                <a:latin typeface="Baskerville Old Face" panose="02020602080505020303" pitchFamily="18" charset="0"/>
              </a:rPr>
              <a:t>Hannover </a:t>
            </a:r>
            <a:r>
              <a:rPr lang="de-DE" sz="2200" dirty="0">
                <a:solidFill>
                  <a:schemeClr val="tx1"/>
                </a:solidFill>
                <a:latin typeface="Baskerville Old Face" panose="02020602080505020303" pitchFamily="18" charset="0"/>
              </a:rPr>
              <a:t>(</a:t>
            </a:r>
            <a:r>
              <a:rPr lang="de-DE" sz="2200" dirty="0" smtClean="0">
                <a:solidFill>
                  <a:schemeClr val="tx1"/>
                </a:solidFill>
                <a:latin typeface="Baskerville Old Face" panose="02020602080505020303" pitchFamily="18" charset="0"/>
              </a:rPr>
              <a:t>Wirtschaft; 2002);</a:t>
            </a:r>
            <a:r>
              <a:rPr lang="de-DE" sz="2400" dirty="0" smtClean="0">
                <a:solidFill>
                  <a:schemeClr val="tx1"/>
                </a:solidFill>
                <a:latin typeface="Baskerville Old Face" panose="02020602080505020303" pitchFamily="18" charset="0"/>
              </a:rPr>
              <a:t> </a:t>
            </a:r>
            <a:r>
              <a:rPr lang="de-DE" sz="2200" dirty="0" smtClean="0">
                <a:solidFill>
                  <a:schemeClr val="tx1"/>
                </a:solidFill>
                <a:latin typeface="Baskerville Old Face" panose="02020602080505020303" pitchFamily="18" charset="0"/>
              </a:rPr>
              <a:t>N=144</a:t>
            </a:r>
          </a:p>
          <a:p>
            <a:pPr marL="1200150" lvl="3" indent="-342900">
              <a:spcBef>
                <a:spcPts val="1200"/>
              </a:spcBef>
            </a:pPr>
            <a:r>
              <a:rPr lang="de-DE" sz="1800" dirty="0" smtClean="0">
                <a:solidFill>
                  <a:schemeClr val="tx1"/>
                </a:solidFill>
                <a:latin typeface="Baskerville Old Face" panose="02020602080505020303" pitchFamily="18" charset="0"/>
              </a:rPr>
              <a:t>Angstscheine; Prüfungsmanagement</a:t>
            </a:r>
            <a:endParaRPr lang="de-DE" sz="1800" dirty="0">
              <a:solidFill>
                <a:schemeClr val="tx1"/>
              </a:solidFill>
              <a:latin typeface="Baskerville Old Face" panose="02020602080505020303" pitchFamily="18" charset="0"/>
            </a:endParaRPr>
          </a:p>
          <a:p>
            <a:pPr marL="742950" lvl="2" indent="-342900">
              <a:spcBef>
                <a:spcPts val="1200"/>
              </a:spcBef>
            </a:pPr>
            <a:endParaRPr lang="de-DE" sz="2200" dirty="0" smtClean="0">
              <a:solidFill>
                <a:schemeClr val="tx1"/>
              </a:solidFill>
              <a:latin typeface="Baskerville Old Face" panose="02020602080505020303" pitchFamily="18" charset="0"/>
            </a:endParaRPr>
          </a:p>
          <a:p>
            <a:pPr marL="742950" lvl="2" indent="-342900">
              <a:spcBef>
                <a:spcPts val="1200"/>
              </a:spcBef>
            </a:pPr>
            <a:r>
              <a:rPr lang="de-DE" sz="2200" dirty="0" smtClean="0">
                <a:solidFill>
                  <a:schemeClr val="tx1"/>
                </a:solidFill>
                <a:latin typeface="Baskerville Old Face" panose="02020602080505020303" pitchFamily="18" charset="0"/>
              </a:rPr>
              <a:t>Evangelische </a:t>
            </a:r>
            <a:r>
              <a:rPr lang="de-DE" sz="2200" dirty="0">
                <a:solidFill>
                  <a:schemeClr val="tx1"/>
                </a:solidFill>
                <a:latin typeface="Baskerville Old Face" panose="02020602080505020303" pitchFamily="18" charset="0"/>
              </a:rPr>
              <a:t>Fachhochschule </a:t>
            </a:r>
            <a:r>
              <a:rPr lang="de-DE" sz="2200" dirty="0" smtClean="0">
                <a:solidFill>
                  <a:schemeClr val="tx1"/>
                </a:solidFill>
                <a:latin typeface="Baskerville Old Face" panose="02020602080505020303" pitchFamily="18" charset="0"/>
              </a:rPr>
              <a:t>Hannover (Sozialwesen; 2005); N=66</a:t>
            </a:r>
          </a:p>
          <a:p>
            <a:pPr marL="1200150" lvl="3" indent="-342900">
              <a:spcBef>
                <a:spcPts val="1200"/>
              </a:spcBef>
            </a:pPr>
            <a:r>
              <a:rPr lang="de-DE" sz="1800" dirty="0" smtClean="0">
                <a:solidFill>
                  <a:schemeClr val="tx1"/>
                </a:solidFill>
                <a:latin typeface="Baskerville Old Face" panose="02020602080505020303" pitchFamily="18" charset="0"/>
              </a:rPr>
              <a:t>Arbeitsstelle; Schreibblockaden</a:t>
            </a:r>
            <a:r>
              <a:rPr lang="de-DE" sz="1800" dirty="0" smtClean="0">
                <a:solidFill>
                  <a:schemeClr val="tx1"/>
                </a:solidFill>
                <a:latin typeface="Baskerville Old Face" panose="02020602080505020303" pitchFamily="18" charset="0"/>
              </a:rPr>
              <a:t>; Orientierungslosigkeit; Vereinbarkeit</a:t>
            </a:r>
            <a:endParaRPr lang="de-DE" sz="1800" dirty="0" smtClean="0">
              <a:solidFill>
                <a:schemeClr val="tx1"/>
              </a:solidFill>
              <a:latin typeface="Baskerville Old Face" panose="02020602080505020303" pitchFamily="18" charset="0"/>
            </a:endParaRPr>
          </a:p>
          <a:p>
            <a:pPr marL="742950" lvl="2" indent="-342900">
              <a:spcBef>
                <a:spcPts val="1200"/>
              </a:spcBef>
            </a:pPr>
            <a:endParaRPr lang="de-DE" sz="2200" dirty="0" smtClean="0">
              <a:solidFill>
                <a:schemeClr val="tx1"/>
              </a:solidFill>
              <a:latin typeface="Baskerville Old Face" panose="02020602080505020303" pitchFamily="18" charset="0"/>
            </a:endParaRPr>
          </a:p>
          <a:p>
            <a:pPr marL="742950" lvl="2" indent="-342900">
              <a:spcBef>
                <a:spcPts val="1200"/>
              </a:spcBef>
            </a:pPr>
            <a:r>
              <a:rPr lang="de-DE" sz="2200" dirty="0" smtClean="0">
                <a:solidFill>
                  <a:schemeClr val="tx1"/>
                </a:solidFill>
                <a:latin typeface="Baskerville Old Face" panose="02020602080505020303" pitchFamily="18" charset="0"/>
              </a:rPr>
              <a:t>Institut </a:t>
            </a:r>
            <a:r>
              <a:rPr lang="de-DE" sz="2200" dirty="0">
                <a:solidFill>
                  <a:schemeClr val="tx1"/>
                </a:solidFill>
                <a:latin typeface="Baskerville Old Face" panose="02020602080505020303" pitchFamily="18" charset="0"/>
              </a:rPr>
              <a:t>für deutsche Sprache und Linguistik der </a:t>
            </a:r>
            <a:r>
              <a:rPr lang="de-DE" sz="2200" dirty="0" smtClean="0">
                <a:solidFill>
                  <a:schemeClr val="tx1"/>
                </a:solidFill>
                <a:latin typeface="Baskerville Old Face" panose="02020602080505020303" pitchFamily="18" charset="0"/>
              </a:rPr>
              <a:t>Humboldt-Universität (Germanistische Linguistik; 2001/2002); N=7 (qualitativ)</a:t>
            </a:r>
            <a:endParaRPr lang="de-DE" sz="2200" dirty="0">
              <a:solidFill>
                <a:schemeClr val="tx1"/>
              </a:solidFill>
              <a:latin typeface="Baskerville Old Face" panose="02020602080505020303" pitchFamily="18" charset="0"/>
            </a:endParaRPr>
          </a:p>
          <a:p>
            <a:pPr marL="1200150" lvl="3" indent="-342900">
              <a:spcBef>
                <a:spcPts val="1200"/>
              </a:spcBef>
            </a:pPr>
            <a:r>
              <a:rPr lang="de-DE" sz="1800" dirty="0" smtClean="0">
                <a:solidFill>
                  <a:schemeClr val="tx1"/>
                </a:solidFill>
                <a:latin typeface="Baskerville Old Face" panose="02020602080505020303" pitchFamily="18" charset="0"/>
              </a:rPr>
              <a:t>Arbeitsstelle</a:t>
            </a:r>
            <a:r>
              <a:rPr lang="de-DE" sz="1800" dirty="0">
                <a:solidFill>
                  <a:schemeClr val="tx1"/>
                </a:solidFill>
                <a:latin typeface="Baskerville Old Face" panose="02020602080505020303" pitchFamily="18" charset="0"/>
              </a:rPr>
              <a:t>; Orientierungslosigkeit; fehlende Einbindung; fehlende Motivation </a:t>
            </a:r>
            <a:endParaRPr lang="de-DE" sz="2200" dirty="0">
              <a:solidFill>
                <a:schemeClr val="tx1"/>
              </a:solidFill>
              <a:latin typeface="Baskerville Old Face" panose="02020602080505020303" pitchFamily="18" charset="0"/>
            </a:endParaRPr>
          </a:p>
          <a:p>
            <a:pPr marL="457200" lvl="1" indent="0">
              <a:spcBef>
                <a:spcPts val="1200"/>
              </a:spcBef>
              <a:buNone/>
            </a:pPr>
            <a:endParaRPr lang="de-DE" sz="2200" dirty="0" smtClean="0">
              <a:solidFill>
                <a:schemeClr val="tx1"/>
              </a:solidFill>
              <a:latin typeface="Baskerville Old Face" panose="02020602080505020303" pitchFamily="18" charset="0"/>
            </a:endParaRPr>
          </a:p>
          <a:p>
            <a:pPr marL="400050" lvl="2" indent="0">
              <a:spcBef>
                <a:spcPts val="1200"/>
              </a:spcBef>
              <a:buNone/>
            </a:pPr>
            <a:endParaRPr lang="de-DE" sz="2200" dirty="0">
              <a:solidFill>
                <a:schemeClr val="tx1"/>
              </a:solidFill>
              <a:latin typeface="Baskerville Old Face" panose="02020602080505020303" pitchFamily="18" charset="0"/>
            </a:endParaRPr>
          </a:p>
          <a:p>
            <a:pPr>
              <a:spcBef>
                <a:spcPts val="1200"/>
              </a:spcBef>
            </a:pPr>
            <a:endParaRPr lang="de-DE" sz="2400" dirty="0">
              <a:solidFill>
                <a:schemeClr val="tx1"/>
              </a:solidFill>
              <a:latin typeface="Baskerville Old Face" panose="02020602080505020303" pitchFamily="18" charset="0"/>
            </a:endParaRPr>
          </a:p>
        </p:txBody>
      </p:sp>
      <p:sp>
        <p:nvSpPr>
          <p:cNvPr id="5" name="Fußzeilenplatzhalter 1"/>
          <p:cNvSpPr>
            <a:spLocks noGrp="1"/>
          </p:cNvSpPr>
          <p:nvPr>
            <p:ph type="ftr" sz="quarter" idx="11"/>
          </p:nvPr>
        </p:nvSpPr>
        <p:spPr>
          <a:xfrm>
            <a:off x="3098561" y="6482656"/>
            <a:ext cx="2977909" cy="402728"/>
          </a:xfrm>
        </p:spPr>
        <p:txBody>
          <a:bodyPr/>
          <a:lstStyle/>
          <a:p>
            <a:r>
              <a:rPr lang="de-DE" dirty="0" smtClean="0"/>
              <a:t>Prof. Dr. Nathali Jänicke &amp; Prof. Dr. Michael Neumann</a:t>
            </a:r>
            <a:endParaRPr lang="de-DE" dirty="0"/>
          </a:p>
        </p:txBody>
      </p:sp>
    </p:spTree>
    <p:extLst>
      <p:ext uri="{BB962C8B-B14F-4D97-AF65-F5344CB8AC3E}">
        <p14:creationId xmlns:p14="http://schemas.microsoft.com/office/powerpoint/2010/main" val="2309976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fontScale="90000"/>
          </a:bodyPr>
          <a:lstStyle/>
          <a:p>
            <a:r>
              <a:rPr lang="de-DE" sz="3100" dirty="0" smtClean="0">
                <a:latin typeface="Baskerville Old Face" panose="02020602080505020303" pitchFamily="18" charset="0"/>
              </a:rPr>
              <a:t>Untersuchungsmethodik</a:t>
            </a:r>
            <a:endParaRPr lang="de-DE" sz="3100" dirty="0">
              <a:latin typeface="Baskerville Old Face" panose="02020602080505020303" pitchFamily="18" charset="0"/>
            </a:endParaRPr>
          </a:p>
        </p:txBody>
      </p:sp>
      <p:sp>
        <p:nvSpPr>
          <p:cNvPr id="8" name="Inhaltsplatzhalter 7"/>
          <p:cNvSpPr>
            <a:spLocks noGrp="1"/>
          </p:cNvSpPr>
          <p:nvPr>
            <p:ph idx="1"/>
          </p:nvPr>
        </p:nvSpPr>
        <p:spPr>
          <a:xfrm>
            <a:off x="179512" y="1196752"/>
            <a:ext cx="8507288" cy="4929412"/>
          </a:xfrm>
        </p:spPr>
        <p:txBody>
          <a:bodyPr/>
          <a:lstStyle/>
          <a:p>
            <a:pPr>
              <a:spcBef>
                <a:spcPts val="1200"/>
              </a:spcBef>
            </a:pPr>
            <a:endParaRPr lang="de-DE" sz="2400" dirty="0" smtClean="0">
              <a:solidFill>
                <a:schemeClr val="tx1"/>
              </a:solidFill>
              <a:latin typeface="Baskerville Old Face" panose="02020602080505020303" pitchFamily="18" charset="0"/>
            </a:endParaRPr>
          </a:p>
          <a:p>
            <a:pPr>
              <a:spcBef>
                <a:spcPts val="1200"/>
              </a:spcBef>
            </a:pPr>
            <a:endParaRPr lang="de-DE" sz="2400" dirty="0">
              <a:solidFill>
                <a:schemeClr val="tx1"/>
              </a:solidFill>
              <a:latin typeface="Baskerville Old Face" panose="02020602080505020303" pitchFamily="18" charset="0"/>
            </a:endParaRPr>
          </a:p>
          <a:p>
            <a:pPr>
              <a:spcBef>
                <a:spcPts val="1200"/>
              </a:spcBef>
            </a:pPr>
            <a:endParaRPr lang="de-DE" sz="2400" dirty="0" smtClean="0">
              <a:solidFill>
                <a:schemeClr val="tx1"/>
              </a:solidFill>
              <a:latin typeface="Baskerville Old Face" panose="02020602080505020303" pitchFamily="18" charset="0"/>
            </a:endParaRPr>
          </a:p>
          <a:p>
            <a:pPr marL="0" indent="0">
              <a:spcBef>
                <a:spcPts val="1200"/>
              </a:spcBef>
              <a:buNone/>
            </a:pPr>
            <a:endParaRPr lang="de-DE" sz="2400" dirty="0" smtClean="0">
              <a:solidFill>
                <a:schemeClr val="tx1"/>
              </a:solidFill>
              <a:latin typeface="Baskerville Old Face" panose="02020602080505020303" pitchFamily="18" charset="0"/>
            </a:endParaRPr>
          </a:p>
          <a:p>
            <a:pPr>
              <a:spcBef>
                <a:spcPts val="1200"/>
              </a:spcBef>
            </a:pPr>
            <a:endParaRPr lang="de-DE" sz="2400" dirty="0" smtClean="0">
              <a:solidFill>
                <a:schemeClr val="tx1"/>
              </a:solidFill>
              <a:latin typeface="Baskerville Old Face" panose="02020602080505020303" pitchFamily="18" charset="0"/>
            </a:endParaRPr>
          </a:p>
          <a:p>
            <a:pPr>
              <a:spcBef>
                <a:spcPts val="1200"/>
              </a:spcBef>
            </a:pPr>
            <a:r>
              <a:rPr lang="de-DE" sz="2400" dirty="0" smtClean="0">
                <a:solidFill>
                  <a:schemeClr val="tx1"/>
                </a:solidFill>
                <a:latin typeface="Baskerville Old Face" panose="02020602080505020303" pitchFamily="18" charset="0"/>
              </a:rPr>
              <a:t>Erforschung </a:t>
            </a:r>
            <a:r>
              <a:rPr lang="de-DE" sz="2400" dirty="0">
                <a:solidFill>
                  <a:schemeClr val="tx1"/>
                </a:solidFill>
                <a:latin typeface="Baskerville Old Face" panose="02020602080505020303" pitchFamily="18" charset="0"/>
              </a:rPr>
              <a:t>der Hintergründe &amp; Ursachen durch </a:t>
            </a:r>
            <a:r>
              <a:rPr lang="de-DE" sz="2400" dirty="0" smtClean="0">
                <a:solidFill>
                  <a:schemeClr val="tx1"/>
                </a:solidFill>
                <a:latin typeface="Baskerville Old Face" panose="02020602080505020303" pitchFamily="18" charset="0"/>
              </a:rPr>
              <a:t>leitfaden-gestützte </a:t>
            </a:r>
            <a:r>
              <a:rPr lang="de-DE" sz="2400" dirty="0">
                <a:solidFill>
                  <a:schemeClr val="tx1"/>
                </a:solidFill>
                <a:latin typeface="Baskerville Old Face" panose="02020602080505020303" pitchFamily="18" charset="0"/>
              </a:rPr>
              <a:t>Einzelinterviews </a:t>
            </a:r>
          </a:p>
          <a:p>
            <a:pPr marL="742950" lvl="2" indent="-342900">
              <a:spcBef>
                <a:spcPts val="1200"/>
              </a:spcBef>
            </a:pPr>
            <a:r>
              <a:rPr lang="de-DE" sz="2200" dirty="0">
                <a:solidFill>
                  <a:schemeClr val="tx1"/>
                </a:solidFill>
                <a:latin typeface="Baskerville Old Face" panose="02020602080505020303" pitchFamily="18" charset="0"/>
              </a:rPr>
              <a:t>Ziel: tiefgehendes Verständnis jedes Einzelnen erlangen und Hypothesen </a:t>
            </a:r>
            <a:r>
              <a:rPr lang="de-DE" sz="2200" dirty="0" smtClean="0">
                <a:solidFill>
                  <a:schemeClr val="tx1"/>
                </a:solidFill>
                <a:latin typeface="Baskerville Old Face" panose="02020602080505020303" pitchFamily="18" charset="0"/>
              </a:rPr>
              <a:t>generieren</a:t>
            </a:r>
            <a:endParaRPr lang="de-DE" sz="2200" dirty="0">
              <a:solidFill>
                <a:schemeClr val="tx1"/>
              </a:solidFill>
              <a:latin typeface="Baskerville Old Face" panose="02020602080505020303" pitchFamily="18" charset="0"/>
            </a:endParaRPr>
          </a:p>
        </p:txBody>
      </p:sp>
      <p:sp>
        <p:nvSpPr>
          <p:cNvPr id="5" name="Fußzeilenplatzhalter 1"/>
          <p:cNvSpPr>
            <a:spLocks noGrp="1"/>
          </p:cNvSpPr>
          <p:nvPr>
            <p:ph type="ftr" sz="quarter" idx="11"/>
          </p:nvPr>
        </p:nvSpPr>
        <p:spPr>
          <a:xfrm>
            <a:off x="3098561" y="6482656"/>
            <a:ext cx="2977909" cy="402728"/>
          </a:xfrm>
        </p:spPr>
        <p:txBody>
          <a:bodyPr/>
          <a:lstStyle/>
          <a:p>
            <a:r>
              <a:rPr lang="de-DE" dirty="0" smtClean="0"/>
              <a:t>Prof. Dr. Nathali Jänicke &amp; Prof. Dr. Michael Neumann</a:t>
            </a:r>
            <a:endParaRPr lang="de-DE" dirty="0"/>
          </a:p>
        </p:txBody>
      </p:sp>
      <p:graphicFrame>
        <p:nvGraphicFramePr>
          <p:cNvPr id="6" name="Diagramm 5"/>
          <p:cNvGraphicFramePr/>
          <p:nvPr>
            <p:extLst>
              <p:ext uri="{D42A27DB-BD31-4B8C-83A1-F6EECF244321}">
                <p14:modId xmlns:p14="http://schemas.microsoft.com/office/powerpoint/2010/main" val="207725884"/>
              </p:ext>
            </p:extLst>
          </p:nvPr>
        </p:nvGraphicFramePr>
        <p:xfrm>
          <a:off x="318356" y="1412776"/>
          <a:ext cx="8229599" cy="18783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40637782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49502" y="-27384"/>
            <a:ext cx="7434865" cy="946727"/>
          </a:xfrm>
        </p:spPr>
        <p:txBody>
          <a:bodyPr>
            <a:noAutofit/>
          </a:bodyPr>
          <a:lstStyle/>
          <a:p>
            <a:r>
              <a:rPr lang="de-DE" sz="3100" dirty="0" smtClean="0">
                <a:latin typeface="Baskerville Old Face" panose="02020602080505020303" pitchFamily="18" charset="0"/>
              </a:rPr>
              <a:t>qualitative </a:t>
            </a:r>
            <a:r>
              <a:rPr lang="de-DE" sz="3100" dirty="0" smtClean="0">
                <a:latin typeface="Baskerville Old Face" panose="02020602080505020303" pitchFamily="18" charset="0"/>
              </a:rPr>
              <a:t>Analyse</a:t>
            </a:r>
            <a:endParaRPr lang="de-DE" sz="3100" dirty="0">
              <a:latin typeface="Baskerville Old Face" panose="02020602080505020303" pitchFamily="18" charset="0"/>
            </a:endParaRPr>
          </a:p>
        </p:txBody>
      </p:sp>
      <p:sp>
        <p:nvSpPr>
          <p:cNvPr id="8" name="Inhaltsplatzhalter 7"/>
          <p:cNvSpPr>
            <a:spLocks noGrp="1"/>
          </p:cNvSpPr>
          <p:nvPr>
            <p:ph idx="1"/>
          </p:nvPr>
        </p:nvSpPr>
        <p:spPr/>
        <p:txBody>
          <a:bodyPr/>
          <a:lstStyle/>
          <a:p>
            <a:pPr>
              <a:spcBef>
                <a:spcPts val="1200"/>
              </a:spcBef>
            </a:pPr>
            <a:r>
              <a:rPr lang="de-DE" sz="2400" dirty="0" smtClean="0">
                <a:solidFill>
                  <a:schemeClr val="tx1"/>
                </a:solidFill>
                <a:latin typeface="Baskerville Old Face" panose="02020602080505020303" pitchFamily="18" charset="0"/>
              </a:rPr>
              <a:t>Zielgruppen</a:t>
            </a:r>
            <a:endParaRPr lang="de-DE" sz="2400" dirty="0">
              <a:solidFill>
                <a:schemeClr val="tx1"/>
              </a:solidFill>
              <a:latin typeface="Baskerville Old Face" panose="02020602080505020303" pitchFamily="18" charset="0"/>
            </a:endParaRPr>
          </a:p>
          <a:p>
            <a:pPr marL="742950" lvl="2" indent="-342900">
              <a:spcBef>
                <a:spcPts val="1200"/>
              </a:spcBef>
            </a:pPr>
            <a:r>
              <a:rPr lang="de-DE" sz="2200" dirty="0">
                <a:solidFill>
                  <a:schemeClr val="tx1"/>
                </a:solidFill>
                <a:latin typeface="Baskerville Old Face" panose="02020602080505020303" pitchFamily="18" charset="0"/>
              </a:rPr>
              <a:t>Langzeitstudierende</a:t>
            </a:r>
          </a:p>
          <a:p>
            <a:pPr marL="742950" lvl="2" indent="-342900">
              <a:spcBef>
                <a:spcPts val="1200"/>
              </a:spcBef>
            </a:pPr>
            <a:r>
              <a:rPr lang="de-DE" sz="2200" dirty="0">
                <a:solidFill>
                  <a:schemeClr val="tx1"/>
                </a:solidFill>
                <a:latin typeface="Baskerville Old Face" panose="02020602080505020303" pitchFamily="18" charset="0"/>
              </a:rPr>
              <a:t>Studierende, welche die Regelstudienzeit </a:t>
            </a:r>
            <a:r>
              <a:rPr lang="de-DE" sz="2200" i="1" dirty="0">
                <a:solidFill>
                  <a:schemeClr val="tx1"/>
                </a:solidFill>
                <a:latin typeface="Baskerville Old Face" panose="02020602080505020303" pitchFamily="18" charset="0"/>
              </a:rPr>
              <a:t>voraussichtlich</a:t>
            </a:r>
            <a:r>
              <a:rPr lang="de-DE" sz="2200" dirty="0">
                <a:solidFill>
                  <a:schemeClr val="tx1"/>
                </a:solidFill>
                <a:latin typeface="Baskerville Old Face" panose="02020602080505020303" pitchFamily="18" charset="0"/>
              </a:rPr>
              <a:t> überschreiten werden</a:t>
            </a:r>
          </a:p>
          <a:p>
            <a:pPr marL="742950" lvl="2" indent="-342900">
              <a:spcBef>
                <a:spcPts val="1200"/>
              </a:spcBef>
            </a:pPr>
            <a:r>
              <a:rPr lang="de-DE" sz="2200" dirty="0">
                <a:solidFill>
                  <a:schemeClr val="tx1"/>
                </a:solidFill>
                <a:latin typeface="Baskerville Old Face" panose="02020602080505020303" pitchFamily="18" charset="0"/>
              </a:rPr>
              <a:t>Kontrollgruppe</a:t>
            </a:r>
            <a:endParaRPr lang="de-DE" sz="2400" dirty="0">
              <a:solidFill>
                <a:schemeClr val="tx1"/>
              </a:solidFill>
              <a:latin typeface="Baskerville Old Face" panose="02020602080505020303" pitchFamily="18" charset="0"/>
            </a:endParaRPr>
          </a:p>
          <a:p>
            <a:pPr>
              <a:spcBef>
                <a:spcPts val="1200"/>
              </a:spcBef>
            </a:pPr>
            <a:r>
              <a:rPr lang="de-DE" sz="2400" dirty="0">
                <a:solidFill>
                  <a:schemeClr val="tx1"/>
                </a:solidFill>
                <a:latin typeface="Baskerville Old Face" panose="02020602080505020303" pitchFamily="18" charset="0"/>
              </a:rPr>
              <a:t>Interviewte gestalten beim problemzentrierten Interview den Interviewverlauf aktiv mit</a:t>
            </a:r>
          </a:p>
          <a:p>
            <a:pPr marL="342900" lvl="2" indent="-342900">
              <a:spcBef>
                <a:spcPts val="1200"/>
              </a:spcBef>
            </a:pPr>
            <a:r>
              <a:rPr lang="de-DE" sz="2400" dirty="0" smtClean="0">
                <a:solidFill>
                  <a:schemeClr val="tx1"/>
                </a:solidFill>
                <a:latin typeface="Baskerville Old Face" panose="02020602080505020303" pitchFamily="18" charset="0"/>
              </a:rPr>
              <a:t>Ableitung </a:t>
            </a:r>
            <a:r>
              <a:rPr lang="de-DE" sz="2400" dirty="0">
                <a:solidFill>
                  <a:schemeClr val="tx1"/>
                </a:solidFill>
                <a:latin typeface="Baskerville Old Face" panose="02020602080505020303" pitchFamily="18" charset="0"/>
              </a:rPr>
              <a:t>von </a:t>
            </a:r>
            <a:r>
              <a:rPr lang="de-DE" sz="2400" b="1" dirty="0">
                <a:solidFill>
                  <a:schemeClr val="tx1"/>
                </a:solidFill>
                <a:latin typeface="Baskerville Old Face" panose="02020602080505020303" pitchFamily="18" charset="0"/>
              </a:rPr>
              <a:t>22 </a:t>
            </a:r>
            <a:r>
              <a:rPr lang="de-DE" sz="2400" b="1" dirty="0" smtClean="0">
                <a:solidFill>
                  <a:schemeClr val="tx1"/>
                </a:solidFill>
                <a:latin typeface="Baskerville Old Face" panose="02020602080505020303" pitchFamily="18" charset="0"/>
              </a:rPr>
              <a:t>Hypothesen </a:t>
            </a:r>
            <a:r>
              <a:rPr lang="de-DE" sz="2400" dirty="0" smtClean="0">
                <a:solidFill>
                  <a:schemeClr val="tx1"/>
                </a:solidFill>
                <a:latin typeface="Baskerville Old Face" panose="02020602080505020303" pitchFamily="18" charset="0"/>
              </a:rPr>
              <a:t>aus Literaturrecherche und qualitativer Befragung</a:t>
            </a:r>
            <a:endParaRPr lang="de-DE" sz="2400" dirty="0">
              <a:solidFill>
                <a:schemeClr val="tx1"/>
              </a:solidFill>
              <a:latin typeface="Baskerville Old Face" panose="02020602080505020303" pitchFamily="18" charset="0"/>
            </a:endParaRPr>
          </a:p>
        </p:txBody>
      </p:sp>
      <p:sp>
        <p:nvSpPr>
          <p:cNvPr id="5" name="Fußzeilenplatzhalter 1"/>
          <p:cNvSpPr>
            <a:spLocks noGrp="1"/>
          </p:cNvSpPr>
          <p:nvPr>
            <p:ph type="ftr" sz="quarter" idx="11"/>
          </p:nvPr>
        </p:nvSpPr>
        <p:spPr>
          <a:xfrm>
            <a:off x="3098561" y="6482656"/>
            <a:ext cx="2977909" cy="402728"/>
          </a:xfrm>
        </p:spPr>
        <p:txBody>
          <a:bodyPr/>
          <a:lstStyle/>
          <a:p>
            <a:r>
              <a:rPr lang="de-DE" dirty="0" smtClean="0"/>
              <a:t>Prof. Dr. Nathali Jänicke &amp; Prof. Dr. Michael Neumann</a:t>
            </a:r>
            <a:endParaRPr lang="de-DE" dirty="0"/>
          </a:p>
        </p:txBody>
      </p:sp>
    </p:spTree>
    <p:extLst>
      <p:ext uri="{BB962C8B-B14F-4D97-AF65-F5344CB8AC3E}">
        <p14:creationId xmlns:p14="http://schemas.microsoft.com/office/powerpoint/2010/main" val="2526468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49502" y="-27384"/>
            <a:ext cx="8010930" cy="946727"/>
          </a:xfrm>
        </p:spPr>
        <p:txBody>
          <a:bodyPr>
            <a:noAutofit/>
          </a:bodyPr>
          <a:lstStyle/>
          <a:p>
            <a:r>
              <a:rPr lang="de-DE" sz="3100" dirty="0" smtClean="0">
                <a:latin typeface="Baskerville Old Face" panose="02020602080505020303" pitchFamily="18" charset="0"/>
              </a:rPr>
              <a:t>qualitative </a:t>
            </a:r>
            <a:r>
              <a:rPr lang="de-DE" sz="3100" dirty="0" smtClean="0">
                <a:latin typeface="Baskerville Old Face" panose="02020602080505020303" pitchFamily="18" charset="0"/>
              </a:rPr>
              <a:t>Analyse</a:t>
            </a:r>
            <a:endParaRPr lang="de-DE" sz="3100" dirty="0">
              <a:latin typeface="Baskerville Old Face" panose="02020602080505020303" pitchFamily="18" charset="0"/>
            </a:endParaRPr>
          </a:p>
        </p:txBody>
      </p:sp>
      <p:sp>
        <p:nvSpPr>
          <p:cNvPr id="8" name="Inhaltsplatzhalter 7"/>
          <p:cNvSpPr>
            <a:spLocks noGrp="1"/>
          </p:cNvSpPr>
          <p:nvPr>
            <p:ph idx="1"/>
          </p:nvPr>
        </p:nvSpPr>
        <p:spPr>
          <a:xfrm>
            <a:off x="457200" y="1268760"/>
            <a:ext cx="8219256" cy="5213896"/>
          </a:xfrm>
        </p:spPr>
        <p:txBody>
          <a:bodyPr/>
          <a:lstStyle/>
          <a:p>
            <a:pPr>
              <a:spcBef>
                <a:spcPts val="600"/>
              </a:spcBef>
            </a:pPr>
            <a:r>
              <a:rPr lang="de-DE" sz="2400" dirty="0" smtClean="0">
                <a:solidFill>
                  <a:schemeClr val="tx1"/>
                </a:solidFill>
                <a:latin typeface="Baskerville Old Face" panose="02020602080505020303" pitchFamily="18" charset="0"/>
              </a:rPr>
              <a:t>Finanzierungsprobleme</a:t>
            </a:r>
            <a:endParaRPr lang="de-DE" sz="2400" dirty="0">
              <a:solidFill>
                <a:schemeClr val="tx1"/>
              </a:solidFill>
              <a:latin typeface="Baskerville Old Face" panose="02020602080505020303" pitchFamily="18" charset="0"/>
            </a:endParaRPr>
          </a:p>
          <a:p>
            <a:pPr marL="400050" lvl="2" indent="0">
              <a:spcBef>
                <a:spcPts val="600"/>
              </a:spcBef>
              <a:buNone/>
            </a:pPr>
            <a:r>
              <a:rPr lang="de-DE" sz="2200" i="1" dirty="0">
                <a:solidFill>
                  <a:schemeClr val="tx1"/>
                </a:solidFill>
                <a:latin typeface="Baskerville Old Face" panose="02020602080505020303" pitchFamily="18" charset="0"/>
              </a:rPr>
              <a:t>„Also ich habe grundsätzlich 2 (studentische Hilfskraft-) </a:t>
            </a:r>
            <a:r>
              <a:rPr lang="de-DE" sz="2200" i="1" dirty="0" smtClean="0">
                <a:solidFill>
                  <a:schemeClr val="tx1"/>
                </a:solidFill>
                <a:latin typeface="Baskerville Old Face" panose="02020602080505020303" pitchFamily="18" charset="0"/>
              </a:rPr>
              <a:t>Arbeits-verträge</a:t>
            </a:r>
            <a:r>
              <a:rPr lang="de-DE" sz="2200" i="1" dirty="0">
                <a:solidFill>
                  <a:schemeClr val="tx1"/>
                </a:solidFill>
                <a:latin typeface="Baskerville Old Face" panose="02020602080505020303" pitchFamily="18" charset="0"/>
              </a:rPr>
              <a:t>, weil ich mit einem alleine finanziell nicht auskommen würde. Die Dozenten dürfen in Forschung und Lehre 120 Stunden pro Semester und pro Student verbrauchen, und ich habe dann 240 Stunden, weil ich für zwei Dozenten die volle Stundenzahl mache.“</a:t>
            </a:r>
          </a:p>
          <a:p>
            <a:pPr marL="400050" lvl="2" indent="0">
              <a:spcBef>
                <a:spcPts val="600"/>
              </a:spcBef>
              <a:buNone/>
            </a:pPr>
            <a:r>
              <a:rPr lang="de-DE" sz="2200" i="1" dirty="0">
                <a:solidFill>
                  <a:schemeClr val="tx1"/>
                </a:solidFill>
                <a:latin typeface="Baskerville Old Face" panose="02020602080505020303" pitchFamily="18" charset="0"/>
              </a:rPr>
              <a:t>Zitat eines </a:t>
            </a:r>
            <a:r>
              <a:rPr lang="de-DE" sz="2200" i="1" dirty="0" smtClean="0">
                <a:solidFill>
                  <a:schemeClr val="tx1"/>
                </a:solidFill>
                <a:latin typeface="Baskerville Old Face" panose="02020602080505020303" pitchFamily="18" charset="0"/>
              </a:rPr>
              <a:t>Wirtschaftsstudenten</a:t>
            </a:r>
          </a:p>
          <a:p>
            <a:pPr marL="400050" lvl="2" indent="0">
              <a:spcBef>
                <a:spcPts val="600"/>
              </a:spcBef>
              <a:buNone/>
            </a:pPr>
            <a:endParaRPr lang="de-DE" dirty="0"/>
          </a:p>
          <a:p>
            <a:pPr marL="400050" lvl="2" indent="-342900">
              <a:spcBef>
                <a:spcPts val="600"/>
              </a:spcBef>
            </a:pPr>
            <a:r>
              <a:rPr lang="de-DE" sz="2200" dirty="0">
                <a:solidFill>
                  <a:schemeClr val="tx1"/>
                </a:solidFill>
                <a:latin typeface="Baskerville Old Face" panose="02020602080505020303" pitchFamily="18" charset="0"/>
              </a:rPr>
              <a:t>Krankheiten </a:t>
            </a:r>
          </a:p>
          <a:p>
            <a:pPr marL="400050" lvl="1" indent="0">
              <a:spcBef>
                <a:spcPts val="600"/>
              </a:spcBef>
              <a:buNone/>
            </a:pPr>
            <a:r>
              <a:rPr lang="de-DE" sz="2200" i="1" dirty="0">
                <a:solidFill>
                  <a:schemeClr val="tx1"/>
                </a:solidFill>
                <a:latin typeface="Baskerville Old Face" panose="02020602080505020303" pitchFamily="18" charset="0"/>
              </a:rPr>
              <a:t>„Und ich hatte letztes Semester mein Bein gebrochen. Und mit gebrochenem Bein hier zur Vorlesung zu kommen… Hinten beim Labor sind nicht mal Fahrstühle, dass du da hoch und runter kommst.“</a:t>
            </a:r>
          </a:p>
          <a:p>
            <a:pPr marL="400050" lvl="1" indent="0">
              <a:spcBef>
                <a:spcPts val="600"/>
              </a:spcBef>
              <a:buNone/>
            </a:pPr>
            <a:r>
              <a:rPr lang="de-DE" sz="2200" i="1" dirty="0">
                <a:solidFill>
                  <a:schemeClr val="tx1"/>
                </a:solidFill>
                <a:latin typeface="Baskerville Old Face" panose="02020602080505020303" pitchFamily="18" charset="0"/>
              </a:rPr>
              <a:t>Zitat einer Studentin des Fachbereichs MIT</a:t>
            </a:r>
          </a:p>
          <a:p>
            <a:pPr lvl="1">
              <a:spcBef>
                <a:spcPts val="600"/>
              </a:spcBef>
            </a:pPr>
            <a:endParaRPr lang="de-DE" dirty="0"/>
          </a:p>
        </p:txBody>
      </p:sp>
      <p:sp>
        <p:nvSpPr>
          <p:cNvPr id="5" name="Fußzeilenplatzhalter 1"/>
          <p:cNvSpPr>
            <a:spLocks noGrp="1"/>
          </p:cNvSpPr>
          <p:nvPr>
            <p:ph type="ftr" sz="quarter" idx="11"/>
          </p:nvPr>
        </p:nvSpPr>
        <p:spPr>
          <a:xfrm>
            <a:off x="3098561" y="6482656"/>
            <a:ext cx="2977909" cy="402728"/>
          </a:xfrm>
        </p:spPr>
        <p:txBody>
          <a:bodyPr/>
          <a:lstStyle/>
          <a:p>
            <a:r>
              <a:rPr lang="de-DE" dirty="0" smtClean="0"/>
              <a:t>Prof. Dr. Nathali Jänicke &amp; Prof. Dr. Michael Neumann</a:t>
            </a:r>
            <a:endParaRPr lang="de-DE" dirty="0"/>
          </a:p>
        </p:txBody>
      </p:sp>
    </p:spTree>
    <p:extLst>
      <p:ext uri="{BB962C8B-B14F-4D97-AF65-F5344CB8AC3E}">
        <p14:creationId xmlns:p14="http://schemas.microsoft.com/office/powerpoint/2010/main" val="2598748714"/>
      </p:ext>
    </p:extLst>
  </p:cSld>
  <p:clrMapOvr>
    <a:masterClrMapping/>
  </p:clrMapOvr>
  <p:timing>
    <p:tnLst>
      <p:par>
        <p:cTn id="1" dur="indefinite" restart="never" nodeType="tmRoot"/>
      </p:par>
    </p:tnLst>
  </p:timing>
</p:sld>
</file>

<file path=ppt/theme/theme1.xml><?xml version="1.0" encoding="utf-8"?>
<a:theme xmlns:a="http://schemas.openxmlformats.org/drawingml/2006/main" name="Jade Hochschule_1">
  <a:themeElements>
    <a:clrScheme name="Jade Hochschule">
      <a:dk1>
        <a:srgbClr val="5B5F61"/>
      </a:dk1>
      <a:lt1>
        <a:sysClr val="window" lastClr="FFFFFF"/>
      </a:lt1>
      <a:dk2>
        <a:srgbClr val="C31924"/>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Jade Hochschule">
      <a:majorFont>
        <a:latin typeface="Armada Regular"/>
        <a:ea typeface=""/>
        <a:cs typeface=""/>
      </a:majorFont>
      <a:minorFont>
        <a:latin typeface="NDSFrutiger 45 Light"/>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Jade Hochschule _2">
  <a:themeElements>
    <a:clrScheme name="Jade Hochschule">
      <a:dk1>
        <a:srgbClr val="5B5F61"/>
      </a:dk1>
      <a:lt1>
        <a:sysClr val="window" lastClr="FFFFFF"/>
      </a:lt1>
      <a:dk2>
        <a:srgbClr val="C31924"/>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Jade Hochschule">
      <a:majorFont>
        <a:latin typeface="Armada Regular"/>
        <a:ea typeface=""/>
        <a:cs typeface=""/>
      </a:majorFont>
      <a:minorFont>
        <a:latin typeface="NDSFrutiger 45 Light"/>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Jade Hochschule">
    <a:dk1>
      <a:srgbClr val="5B5F61"/>
    </a:dk1>
    <a:lt1>
      <a:sysClr val="window" lastClr="FFFFFF"/>
    </a:lt1>
    <a:dk2>
      <a:srgbClr val="C31924"/>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0</TotalTime>
  <Words>973</Words>
  <Application>Microsoft Office PowerPoint</Application>
  <PresentationFormat>Bildschirmpräsentation (4:3)</PresentationFormat>
  <Paragraphs>126</Paragraphs>
  <Slides>14</Slides>
  <Notes>7</Notes>
  <HiddenSlides>0</HiddenSlides>
  <MMClips>0</MMClips>
  <ScaleCrop>false</ScaleCrop>
  <HeadingPairs>
    <vt:vector size="6" baseType="variant">
      <vt:variant>
        <vt:lpstr>Verwendete Schriftarten</vt:lpstr>
      </vt:variant>
      <vt:variant>
        <vt:i4>5</vt:i4>
      </vt:variant>
      <vt:variant>
        <vt:lpstr>Design</vt:lpstr>
      </vt:variant>
      <vt:variant>
        <vt:i4>3</vt:i4>
      </vt:variant>
      <vt:variant>
        <vt:lpstr>Folientitel</vt:lpstr>
      </vt:variant>
      <vt:variant>
        <vt:i4>14</vt:i4>
      </vt:variant>
    </vt:vector>
  </HeadingPairs>
  <TitlesOfParts>
    <vt:vector size="22" baseType="lpstr">
      <vt:lpstr>Arial</vt:lpstr>
      <vt:lpstr>Baskerville Old Face</vt:lpstr>
      <vt:lpstr>Calibri</vt:lpstr>
      <vt:lpstr>Calibri Light</vt:lpstr>
      <vt:lpstr>NDSFrutiger 45 Light</vt:lpstr>
      <vt:lpstr>Jade Hochschule_1</vt:lpstr>
      <vt:lpstr>Jade Hochschule _2</vt:lpstr>
      <vt:lpstr>Benutzerdefiniertes Design</vt:lpstr>
      <vt:lpstr> Forschungsprojekt: Ursachen zur Überschreitung der Regelstudienzeit</vt:lpstr>
      <vt:lpstr>Gliederung</vt:lpstr>
      <vt:lpstr>Aktuelles Projektteam</vt:lpstr>
      <vt:lpstr>Überblick über das Projekt</vt:lpstr>
      <vt:lpstr>Ziel des Projektes</vt:lpstr>
      <vt:lpstr>Stand der Forschung</vt:lpstr>
      <vt:lpstr>Untersuchungsmethodik</vt:lpstr>
      <vt:lpstr>qualitative Analyse</vt:lpstr>
      <vt:lpstr>qualitative Analyse</vt:lpstr>
      <vt:lpstr>qualitative Analyse</vt:lpstr>
      <vt:lpstr>qualitative Analyse</vt:lpstr>
      <vt:lpstr>Weitere Vorgehensweise</vt:lpstr>
      <vt:lpstr>Literaturüberblick</vt:lpstr>
      <vt:lpstr>Vielen Dank für Ihre Aufmerksamkeit!</vt:lpstr>
    </vt:vector>
  </TitlesOfParts>
  <Company>FH Oldenburg/Ostfriesland/Wilhelmshaven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pfeiffer</dc:creator>
  <cp:lastModifiedBy>Pape, Katharina</cp:lastModifiedBy>
  <cp:revision>375</cp:revision>
  <dcterms:created xsi:type="dcterms:W3CDTF">2011-03-23T09:15:51Z</dcterms:created>
  <dcterms:modified xsi:type="dcterms:W3CDTF">2016-05-12T11:29:04Z</dcterms:modified>
</cp:coreProperties>
</file>