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  <p:sldMasterId id="2147483663" r:id="rId2"/>
  </p:sldMasterIdLst>
  <p:notesMasterIdLst>
    <p:notesMasterId r:id="rId18"/>
  </p:notesMasterIdLst>
  <p:handoutMasterIdLst>
    <p:handoutMasterId r:id="rId19"/>
  </p:handoutMasterIdLst>
  <p:sldIdLst>
    <p:sldId id="267" r:id="rId3"/>
    <p:sldId id="825" r:id="rId4"/>
    <p:sldId id="275" r:id="rId5"/>
    <p:sldId id="822" r:id="rId6"/>
    <p:sldId id="824" r:id="rId7"/>
    <p:sldId id="823" r:id="rId8"/>
    <p:sldId id="293" r:id="rId9"/>
    <p:sldId id="294" r:id="rId10"/>
    <p:sldId id="259" r:id="rId11"/>
    <p:sldId id="299" r:id="rId12"/>
    <p:sldId id="810" r:id="rId13"/>
    <p:sldId id="834" r:id="rId14"/>
    <p:sldId id="827" r:id="rId15"/>
    <p:sldId id="813" r:id="rId16"/>
    <p:sldId id="830" r:id="rId17"/>
  </p:sldIdLst>
  <p:sldSz cx="9144000" cy="6858000" type="screen4x3"/>
  <p:notesSz cx="7099300" cy="10234613"/>
  <p:embeddedFontLst>
    <p:embeddedFont>
      <p:font typeface="NDSFrutiger 45 Light" panose="02000403040000020004" pitchFamily="2" charset="0"/>
      <p:regular r:id="rId20"/>
      <p:bold r:id="rId21"/>
      <p:italic r:id="rId2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L" initials="V" lastIdx="1" clrIdx="0">
    <p:extLst>
      <p:ext uri="{19B8F6BF-5375-455C-9EA6-DF929625EA0E}">
        <p15:presenceInfo xmlns:p15="http://schemas.microsoft.com/office/powerpoint/2012/main" userId="VL" providerId="None"/>
      </p:ext>
    </p:extLst>
  </p:cmAuthor>
  <p:cmAuthor id="2" name="lübben" initials="l" lastIdx="1" clrIdx="1">
    <p:extLst>
      <p:ext uri="{19B8F6BF-5375-455C-9EA6-DF929625EA0E}">
        <p15:presenceInfo xmlns:p15="http://schemas.microsoft.com/office/powerpoint/2012/main" userId="lübb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1708"/>
    <a:srgbClr val="B84950"/>
    <a:srgbClr val="303234"/>
    <a:srgbClr val="C31924"/>
    <a:srgbClr val="5B5F57"/>
    <a:srgbClr val="4B4E48"/>
    <a:srgbClr val="ACAEAA"/>
    <a:srgbClr val="F0B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353" autoAdjust="0"/>
  </p:normalViewPr>
  <p:slideViewPr>
    <p:cSldViewPr>
      <p:cViewPr varScale="1">
        <p:scale>
          <a:sx n="97" d="100"/>
          <a:sy n="97" d="100"/>
        </p:scale>
        <p:origin x="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5277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22"/>
    </p:cViewPr>
  </p:sorterViewPr>
  <p:notesViewPr>
    <p:cSldViewPr>
      <p:cViewPr varScale="1">
        <p:scale>
          <a:sx n="69" d="100"/>
          <a:sy n="69" d="100"/>
        </p:scale>
        <p:origin x="3019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0.xml"/><Relationship Id="rId2" Type="http://schemas.openxmlformats.org/officeDocument/2006/relationships/slide" Target="slides/slide8.xml"/><Relationship Id="rId1" Type="http://schemas.openxmlformats.org/officeDocument/2006/relationships/slide" Target="slides/slide7.xml"/><Relationship Id="rId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7137" cy="512222"/>
          </a:xfrm>
          <a:prstGeom prst="rect">
            <a:avLst/>
          </a:prstGeom>
        </p:spPr>
        <p:txBody>
          <a:bodyPr vert="horz" lIns="94755" tIns="47378" rIns="94755" bIns="47378" rtlCol="0"/>
          <a:lstStyle>
            <a:lvl1pPr algn="l">
              <a:defRPr sz="1200"/>
            </a:lvl1pPr>
          </a:lstStyle>
          <a:p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0508" y="2"/>
            <a:ext cx="3077137" cy="512222"/>
          </a:xfrm>
          <a:prstGeom prst="rect">
            <a:avLst/>
          </a:prstGeom>
        </p:spPr>
        <p:txBody>
          <a:bodyPr vert="horz" lIns="94755" tIns="47378" rIns="94755" bIns="47378" rtlCol="0"/>
          <a:lstStyle>
            <a:lvl1pPr algn="r">
              <a:defRPr sz="1200"/>
            </a:lvl1pPr>
          </a:lstStyle>
          <a:p>
            <a:fld id="{DE3D6E56-0DBF-46C2-A85E-AEAC4FFCBE16}" type="datetimeFigureOut">
              <a:rPr lang="de-DE" smtClean="0">
                <a:latin typeface="NDSFrutiger 45 Light" panose="02000403040000020004" pitchFamily="2" charset="0"/>
              </a:rPr>
              <a:pPr/>
              <a:t>30.08.2019</a:t>
            </a:fld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0757"/>
            <a:ext cx="3077137" cy="512222"/>
          </a:xfrm>
          <a:prstGeom prst="rect">
            <a:avLst/>
          </a:prstGeom>
        </p:spPr>
        <p:txBody>
          <a:bodyPr vert="horz" lIns="94755" tIns="47378" rIns="94755" bIns="47378" rtlCol="0" anchor="b"/>
          <a:lstStyle>
            <a:lvl1pPr algn="l">
              <a:defRPr sz="1200"/>
            </a:lvl1pPr>
          </a:lstStyle>
          <a:p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0508" y="9720757"/>
            <a:ext cx="3077137" cy="512222"/>
          </a:xfrm>
          <a:prstGeom prst="rect">
            <a:avLst/>
          </a:prstGeom>
        </p:spPr>
        <p:txBody>
          <a:bodyPr vert="horz" lIns="94755" tIns="47378" rIns="94755" bIns="47378" rtlCol="0" anchor="b"/>
          <a:lstStyle>
            <a:lvl1pPr algn="r">
              <a:defRPr sz="1200"/>
            </a:lvl1pPr>
          </a:lstStyle>
          <a:p>
            <a:fld id="{6AC00EB9-61AE-4107-A1E4-B4103CCE37E8}" type="slidenum">
              <a:rPr lang="de-DE" smtClean="0">
                <a:latin typeface="NDSFrutiger 45 Light" panose="02000403040000020004" pitchFamily="2" charset="0"/>
              </a:rPr>
              <a:pPr/>
              <a:t>‹Nr.›</a:t>
            </a:fld>
            <a:endParaRPr lang="de-DE" dirty="0">
              <a:latin typeface="NDSFrutiger 45 Light" panose="020004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82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76575" cy="511175"/>
          </a:xfrm>
          <a:prstGeom prst="rect">
            <a:avLst/>
          </a:prstGeom>
        </p:spPr>
        <p:txBody>
          <a:bodyPr vert="horz" lIns="91429" tIns="45716" rIns="91429" bIns="45716" rtlCol="0"/>
          <a:lstStyle>
            <a:lvl1pPr algn="l">
              <a:defRPr sz="1200">
                <a:latin typeface="NDSFrutiger 45 Light" panose="02000403040000020004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41" y="3"/>
            <a:ext cx="3076575" cy="511175"/>
          </a:xfrm>
          <a:prstGeom prst="rect">
            <a:avLst/>
          </a:prstGeom>
        </p:spPr>
        <p:txBody>
          <a:bodyPr vert="horz" lIns="91429" tIns="45716" rIns="91429" bIns="45716" rtlCol="0"/>
          <a:lstStyle>
            <a:lvl1pPr algn="r">
              <a:defRPr sz="1200">
                <a:latin typeface="NDSFrutiger 45 Light" panose="02000403040000020004" pitchFamily="2" charset="0"/>
              </a:defRPr>
            </a:lvl1pPr>
          </a:lstStyle>
          <a:p>
            <a:fld id="{7E8C253B-3D09-42D8-BAF4-B5DB6BBFFB4A}" type="datetimeFigureOut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9938"/>
            <a:ext cx="5114925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6" rIns="91429" bIns="45716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8"/>
            <a:ext cx="5680075" cy="4605338"/>
          </a:xfrm>
          <a:prstGeom prst="rect">
            <a:avLst/>
          </a:prstGeom>
        </p:spPr>
        <p:txBody>
          <a:bodyPr vert="horz" lIns="91429" tIns="45716" rIns="91429" bIns="45716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1"/>
            <a:ext cx="3076575" cy="511175"/>
          </a:xfrm>
          <a:prstGeom prst="rect">
            <a:avLst/>
          </a:prstGeom>
        </p:spPr>
        <p:txBody>
          <a:bodyPr vert="horz" lIns="91429" tIns="45716" rIns="91429" bIns="45716" rtlCol="0" anchor="b"/>
          <a:lstStyle>
            <a:lvl1pPr algn="l">
              <a:defRPr sz="1200">
                <a:latin typeface="NDSFrutiger 45 Light" panose="02000403040000020004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41" y="9721851"/>
            <a:ext cx="3076575" cy="511175"/>
          </a:xfrm>
          <a:prstGeom prst="rect">
            <a:avLst/>
          </a:prstGeom>
        </p:spPr>
        <p:txBody>
          <a:bodyPr vert="horz" lIns="91429" tIns="45716" rIns="91429" bIns="45716" rtlCol="0" anchor="b"/>
          <a:lstStyle>
            <a:lvl1pPr algn="r">
              <a:defRPr sz="1200">
                <a:latin typeface="NDSFrutiger 45 Light" panose="02000403040000020004" pitchFamily="2" charset="0"/>
              </a:defRPr>
            </a:lvl1pPr>
          </a:lstStyle>
          <a:p>
            <a:fld id="{3CA7E87C-7A74-4F2A-BA76-1918C015286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3174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3649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9975" y="793750"/>
            <a:ext cx="5272088" cy="3954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108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9975" y="793750"/>
            <a:ext cx="5272088" cy="3954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3509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9975" y="793750"/>
            <a:ext cx="5272088" cy="3954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396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9975" y="793750"/>
            <a:ext cx="5272088" cy="3954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6136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8599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242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056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820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2" y="6118448"/>
            <a:ext cx="7992888" cy="3348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rgbClr val="4B4E4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Aufzählung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268760"/>
            <a:ext cx="511175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32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B4E4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9E87-FE16-4A6D-9132-8FDB20A8DA0D}" type="datetime1">
              <a:rPr lang="de-DE" smtClean="0"/>
              <a:pPr/>
              <a:t>30.08.2019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5626968" cy="11430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21904" y="2492896"/>
            <a:ext cx="5486400" cy="3458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35696" y="1268760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4B4E4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AD80-8FC4-4B82-BDB2-BEA06A224ED2}" type="datetime1">
              <a:rPr lang="de-DE" smtClean="0"/>
              <a:pPr/>
              <a:t>30.08.2019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5626968" cy="11430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540D6-950B-4AB0-9D02-B46EDD02B89F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683568" y="1412776"/>
            <a:ext cx="2787170" cy="403244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4284663" y="1268413"/>
            <a:ext cx="4103687" cy="4824412"/>
          </a:xfrm>
          <a:prstGeom prst="rect">
            <a:avLst/>
          </a:prstGeom>
        </p:spPr>
        <p:txBody>
          <a:bodyPr/>
          <a:lstStyle>
            <a:lvl1pPr marL="1588" indent="0">
              <a:lnSpc>
                <a:spcPct val="100000"/>
              </a:lnSpc>
              <a:spcBef>
                <a:spcPts val="200"/>
              </a:spcBef>
              <a:buFontTx/>
              <a:buNone/>
              <a:tabLst>
                <a:tab pos="900000" algn="l"/>
              </a:tabLst>
              <a:defRPr sz="2000">
                <a:solidFill>
                  <a:srgbClr val="4B4E48"/>
                </a:solidFill>
              </a:defRPr>
            </a:lvl1pPr>
            <a:lvl2pPr indent="0">
              <a:spcBef>
                <a:spcPts val="0"/>
              </a:spcBef>
              <a:buFontTx/>
              <a:buNone/>
              <a:defRPr/>
            </a:lvl2pPr>
            <a:lvl3pPr indent="0">
              <a:spcBef>
                <a:spcPts val="0"/>
              </a:spcBef>
              <a:buFontTx/>
              <a:buNone/>
              <a:defRPr/>
            </a:lvl3pPr>
            <a:lvl4pPr indent="0">
              <a:spcBef>
                <a:spcPts val="0"/>
              </a:spcBef>
              <a:buFontTx/>
              <a:buNone/>
              <a:defRPr/>
            </a:lvl4pPr>
            <a:lvl5pPr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5847-9CF9-44A6-9157-59DB685385C3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iagrammplatzhalter 6"/>
          <p:cNvSpPr>
            <a:spLocks noGrp="1"/>
          </p:cNvSpPr>
          <p:nvPr>
            <p:ph type="chart" sz="quarter" idx="13"/>
          </p:nvPr>
        </p:nvSpPr>
        <p:spPr>
          <a:xfrm>
            <a:off x="468313" y="1268413"/>
            <a:ext cx="8135937" cy="475297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85268-EB0C-4330-AAAF-F4FF17162BF7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 dirty="0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3"/>
          </p:nvPr>
        </p:nvSpPr>
        <p:spPr>
          <a:xfrm>
            <a:off x="468313" y="1268413"/>
            <a:ext cx="3382962" cy="46085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572000" y="1268413"/>
            <a:ext cx="3960813" cy="46815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9"/>
          <p:cNvSpPr txBox="1">
            <a:spLocks noChangeArrowheads="1"/>
          </p:cNvSpPr>
          <p:nvPr userDrawn="1"/>
        </p:nvSpPr>
        <p:spPr bwMode="auto">
          <a:xfrm>
            <a:off x="0" y="14101244"/>
            <a:ext cx="20828816" cy="90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06197" tIns="103099" rIns="206197" bIns="103099">
            <a:prstTxWarp prst="textNoShape">
              <a:avLst/>
            </a:prstTxWarp>
            <a:spAutoFit/>
          </a:bodyPr>
          <a:lstStyle/>
          <a:p>
            <a:pPr algn="r"/>
            <a:fld id="{61221779-8891-234B-818B-591DB7D9EDD5}" type="slidenum">
              <a:rPr lang="de-DE" sz="4500">
                <a:latin typeface="NDSFrutiger 45 Light"/>
              </a:rPr>
              <a:pPr algn="r"/>
              <a:t>‹Nr.›</a:t>
            </a:fld>
            <a:endParaRPr lang="de-DE" sz="4500" dirty="0">
              <a:latin typeface="NDSFrutiger 45 Light"/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 userDrawn="1"/>
        </p:nvSpPr>
        <p:spPr bwMode="auto">
          <a:xfrm>
            <a:off x="351974" y="14434426"/>
            <a:ext cx="20828816" cy="90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06197" tIns="103099" rIns="206197" bIns="103099">
            <a:prstTxWarp prst="textNoShape">
              <a:avLst/>
            </a:prstTxWarp>
            <a:spAutoFit/>
          </a:bodyPr>
          <a:lstStyle/>
          <a:p>
            <a:pPr algn="r"/>
            <a:fld id="{61221779-8891-234B-818B-591DB7D9EDD5}" type="slidenum">
              <a:rPr lang="de-DE" sz="4500">
                <a:latin typeface="NDSFrutiger 45 Light"/>
              </a:rPr>
              <a:pPr algn="r"/>
              <a:t>‹Nr.›</a:t>
            </a:fld>
            <a:endParaRPr lang="de-DE" sz="4500" dirty="0">
              <a:latin typeface="NDSFrutiger 45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3045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57540D6-950B-4AB0-9D02-B46EDD02B89F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683568" y="1412776"/>
            <a:ext cx="2787170" cy="403244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4284663" y="1268413"/>
            <a:ext cx="4103687" cy="4824412"/>
          </a:xfrm>
          <a:prstGeom prst="rect">
            <a:avLst/>
          </a:prstGeom>
        </p:spPr>
        <p:txBody>
          <a:bodyPr/>
          <a:lstStyle>
            <a:lvl1pPr marL="1588" indent="0">
              <a:lnSpc>
                <a:spcPct val="100000"/>
              </a:lnSpc>
              <a:spcBef>
                <a:spcPts val="200"/>
              </a:spcBef>
              <a:buFontTx/>
              <a:buNone/>
              <a:tabLst>
                <a:tab pos="900000" algn="l"/>
              </a:tabLst>
              <a:defRPr sz="2000">
                <a:solidFill>
                  <a:srgbClr val="4B4E48"/>
                </a:solidFill>
              </a:defRPr>
            </a:lvl1pPr>
            <a:lvl2pPr indent="0">
              <a:spcBef>
                <a:spcPts val="0"/>
              </a:spcBef>
              <a:buFontTx/>
              <a:buNone/>
              <a:defRPr/>
            </a:lvl2pPr>
            <a:lvl3pPr indent="0">
              <a:spcBef>
                <a:spcPts val="0"/>
              </a:spcBef>
              <a:buFontTx/>
              <a:buNone/>
              <a:defRPr/>
            </a:lvl3pPr>
            <a:lvl4pPr indent="0">
              <a:spcBef>
                <a:spcPts val="0"/>
              </a:spcBef>
              <a:buFontTx/>
              <a:buNone/>
              <a:defRPr/>
            </a:lvl4pPr>
            <a:lvl5pPr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205782D8-BA6A-4319-A9E5-B8EE0582660C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16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4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200">
                <a:solidFill>
                  <a:srgbClr val="4B4E48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629C89BF-8901-4CDB-8B38-832202374CAB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Aufzählung gegenü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015A962B-B4A9-43A8-AB1C-A8B63385615D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16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4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200">
                <a:solidFill>
                  <a:srgbClr val="4B4E48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C89BF-8901-4CDB-8B38-832202374CAB}" type="datetime1">
              <a:rPr lang="de-DE" smtClean="0"/>
              <a:pPr/>
              <a:t>30.08.2019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ufzählung gegenü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962B-B4A9-43A8-AB1C-A8B63385615D}" type="datetime1">
              <a:rPr lang="de-DE" smtClean="0"/>
              <a:pPr/>
              <a:t>30.08.2019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Aufzählung gegenüber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68761"/>
            <a:ext cx="4040188" cy="72008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4B4E4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268761"/>
            <a:ext cx="4041775" cy="72008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4B4E4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CDC9-4318-4772-B60F-C4C2527FB258}" type="datetime1">
              <a:rPr lang="de-DE" smtClean="0"/>
              <a:pPr/>
              <a:t>30.08.2019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7544" y="27180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0" y="4752000"/>
            <a:ext cx="9144000" cy="0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10"/>
          <p:cNvCxnSpPr/>
          <p:nvPr userDrawn="1"/>
        </p:nvCxnSpPr>
        <p:spPr>
          <a:xfrm>
            <a:off x="0" y="4717448"/>
            <a:ext cx="9144000" cy="0"/>
          </a:xfrm>
          <a:prstGeom prst="line">
            <a:avLst/>
          </a:prstGeom>
          <a:ln w="6350" cmpd="sng">
            <a:solidFill>
              <a:srgbClr val="30323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04664"/>
            <a:ext cx="2890975" cy="15289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79" r:id="rId4"/>
    <p:sldLayoutId id="2147483680" r:id="rId5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5B5F57"/>
          </a:solidFill>
          <a:latin typeface="NDSFrutiger 45 Ligh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49503" y="-27384"/>
            <a:ext cx="5626968" cy="94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98562" y="651318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 oder Kapitel des Vortrags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31562" y="65131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4B4E48"/>
                </a:solidFill>
              </a:defRPr>
            </a:lvl1pPr>
          </a:lstStyle>
          <a:p>
            <a:fld id="{7B2BBC6D-92AF-4505-8904-A4FC390E0922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10" name="Text Box 29"/>
          <p:cNvSpPr txBox="1">
            <a:spLocks noChangeArrowheads="1"/>
          </p:cNvSpPr>
          <p:nvPr userDrawn="1"/>
        </p:nvSpPr>
        <p:spPr bwMode="auto">
          <a:xfrm>
            <a:off x="6516216" y="6532695"/>
            <a:ext cx="2160240" cy="34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06197" tIns="103099" rIns="206197" bIns="103099">
            <a:prstTxWarp prst="textNoShape">
              <a:avLst/>
            </a:prstTxWarp>
            <a:spAutoFit/>
          </a:bodyPr>
          <a:lstStyle/>
          <a:p>
            <a:pPr algn="r"/>
            <a:fld id="{61221779-8891-234B-818B-591DB7D9EDD5}" type="slidenum">
              <a:rPr lang="de-DE" sz="900">
                <a:solidFill>
                  <a:srgbClr val="4B4E48"/>
                </a:solidFill>
                <a:latin typeface="NDSFrutiger 45 Light"/>
                <a:cs typeface="NDSFrutiger 45 Light"/>
              </a:rPr>
              <a:pPr algn="r"/>
              <a:t>‹Nr.›</a:t>
            </a:fld>
            <a:endParaRPr lang="de-DE" sz="900" dirty="0">
              <a:solidFill>
                <a:srgbClr val="4B4E48"/>
              </a:solidFill>
              <a:latin typeface="NDSFrutiger 45 Light"/>
              <a:cs typeface="NDSFrutiger 45 Light"/>
            </a:endParaRP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-23091" y="6556132"/>
            <a:ext cx="9144000" cy="0"/>
          </a:xfrm>
          <a:prstGeom prst="line">
            <a:avLst/>
          </a:prstGeom>
          <a:ln w="12700">
            <a:solidFill>
              <a:srgbClr val="ACAE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Gerader Verbinder 6"/>
          <p:cNvCxnSpPr/>
          <p:nvPr userDrawn="1"/>
        </p:nvCxnSpPr>
        <p:spPr>
          <a:xfrm>
            <a:off x="0" y="943272"/>
            <a:ext cx="9144000" cy="0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0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6350" cmpd="sng">
            <a:solidFill>
              <a:srgbClr val="30323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69" y="51145"/>
            <a:ext cx="1562534" cy="826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81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000" kern="1200" cap="all" baseline="0">
          <a:solidFill>
            <a:srgbClr val="4B4E48"/>
          </a:solidFill>
          <a:latin typeface="NDSFrutiger 45 Light"/>
          <a:ea typeface="+mj-ea"/>
          <a:cs typeface="NDSFrutiger 45 Light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ade-hs.de/ttu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de-hs.de/tt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3168352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Summerprogram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2020 in Germany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Wilhelmshaven, </a:t>
            </a:r>
            <a:r>
              <a:rPr lang="de-DE" dirty="0" err="1" smtClean="0"/>
              <a:t>summer</a:t>
            </a:r>
            <a:r>
              <a:rPr lang="de-DE" dirty="0" smtClean="0"/>
              <a:t> 2019</a:t>
            </a:r>
          </a:p>
          <a:p>
            <a:endParaRPr lang="de-DE" dirty="0"/>
          </a:p>
        </p:txBody>
      </p:sp>
      <p:pic>
        <p:nvPicPr>
          <p:cNvPr id="4" name="Grafik 3" descr="2000px-Flag_of_Germany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3861048"/>
            <a:ext cx="718333" cy="43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745" y="2886271"/>
            <a:ext cx="2354717" cy="1631908"/>
          </a:xfrm>
          <a:prstGeom prst="rect">
            <a:avLst/>
          </a:prstGeom>
        </p:spPr>
      </p:pic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10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10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10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29232" cy="9807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Wilhelmshaven</a:t>
            </a:r>
            <a:endParaRPr lang="de-DE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83368" y="1014083"/>
            <a:ext cx="489674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cs typeface="Arial" pitchFamily="34" charset="0"/>
              </a:rPr>
              <a:t>City at </a:t>
            </a:r>
            <a:r>
              <a:rPr lang="de-DE" sz="2000" dirty="0" err="1" smtClean="0">
                <a:cs typeface="Arial" pitchFamily="34" charset="0"/>
              </a:rPr>
              <a:t>the</a:t>
            </a:r>
            <a:r>
              <a:rPr lang="de-DE" sz="2000" dirty="0" smtClean="0">
                <a:cs typeface="Arial" pitchFamily="34" charset="0"/>
              </a:rPr>
              <a:t> North </a:t>
            </a:r>
            <a:r>
              <a:rPr lang="de-DE" sz="2000" dirty="0" err="1" smtClean="0">
                <a:cs typeface="Arial" pitchFamily="34" charset="0"/>
              </a:rPr>
              <a:t>Sea</a:t>
            </a:r>
            <a:endParaRPr lang="de-DE" sz="2000" dirty="0" smtClean="0">
              <a:cs typeface="Arial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Largest continuous tidal flats in the world!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Lower Saxony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Wadden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Sea National Park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UNESCO World Heritage since 2009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de-DE" sz="1600" dirty="0">
              <a:cs typeface="Arial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684403"/>
            <a:ext cx="3598972" cy="169969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16" y="2132856"/>
            <a:ext cx="2728502" cy="201622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1067460"/>
            <a:ext cx="2921149" cy="148836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007" y="4280834"/>
            <a:ext cx="2467268" cy="210880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0718" y="2550462"/>
            <a:ext cx="2538910" cy="1494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7151" y="4205331"/>
            <a:ext cx="2121057" cy="14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93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11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11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11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29232" cy="9807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err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wilhelmshaven</a:t>
            </a:r>
            <a:endParaRPr lang="de-DE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83368" y="1014083"/>
            <a:ext cx="1659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000" dirty="0" err="1" smtClean="0">
                <a:cs typeface="Arial" pitchFamily="34" charset="0"/>
              </a:rPr>
              <a:t>Watersports</a:t>
            </a:r>
            <a:endParaRPr lang="de-DE" sz="2000" dirty="0" smtClean="0">
              <a:cs typeface="Arial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629779" y="6030028"/>
            <a:ext cx="3670413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2400" dirty="0" err="1" smtClean="0">
                <a:cs typeface="Arial" pitchFamily="34" charset="0"/>
              </a:rPr>
              <a:t>Watersports</a:t>
            </a:r>
            <a:endParaRPr lang="de-DE" sz="2400" dirty="0">
              <a:cs typeface="Arial" pitchFamily="34" charset="0"/>
            </a:endParaRP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824" y="2534923"/>
            <a:ext cx="2502501" cy="1844997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25" y="3057789"/>
            <a:ext cx="2582129" cy="1541299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52" y="1488318"/>
            <a:ext cx="3782853" cy="1286632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121" y="4772121"/>
            <a:ext cx="3448447" cy="1253007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2" y="1235919"/>
            <a:ext cx="2745436" cy="2021411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8958" y="3436249"/>
            <a:ext cx="2137877" cy="229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29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634168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de-DE" baseline="30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Summerprogram 2020 in GERMANY</a:t>
            </a: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51519" y="1450268"/>
            <a:ext cx="6463629" cy="484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OFFER IN 2020: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 weeks in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Germany at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Jade - July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August 16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offered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courses:</a:t>
            </a:r>
          </a:p>
          <a:p>
            <a:pPr marL="0" lv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Circuits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cts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TTU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ECE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3302???)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PSPICE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simulate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circuits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verify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Fluid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Mechanics 3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cts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TTU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3305)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basic knowledge of technical fluid mechanics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professional analysis of functionality and interaction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practice-relevant fluidic problems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Engineering 3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cts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TTU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ENGR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3301)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Part 1: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Intercultural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Understanding</a:t>
            </a:r>
            <a:b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gain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intercultural competencies for global business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Part 2: Innovation Engineering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methods of customer-centric innovation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lvl="0"/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$2.500 housing &amp;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620 program &amp; activities fee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TTU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fees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39961"/>
            <a:ext cx="1099535" cy="66400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1048682"/>
            <a:ext cx="2025874" cy="173960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376" y="2864621"/>
            <a:ext cx="3026087" cy="106613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3755" y="4017583"/>
            <a:ext cx="3026087" cy="108956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51520" y="1052736"/>
            <a:ext cx="6463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Cooperation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1987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Yearly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summerprograms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2010!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7157" y="5197971"/>
            <a:ext cx="2209654" cy="1254838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5423809" y="5137528"/>
            <a:ext cx="13998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Largest continuous tidal flats in the world!</a:t>
            </a:r>
          </a:p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Lower Saxony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Wadden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Sea National Park</a:t>
            </a:r>
          </a:p>
          <a:p>
            <a:pPr algn="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UNESCO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World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Heritage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since 2009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386122" y="6166002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www.jade-hs.de/ttu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795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13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13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13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International </a:t>
            </a:r>
            <a:r>
              <a:rPr lang="de-DE" dirty="0" err="1"/>
              <a:t>experience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87624" y="6144636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International </a:t>
            </a:r>
            <a:r>
              <a:rPr lang="de-DE" sz="2000" dirty="0" err="1" smtClean="0"/>
              <a:t>experience</a:t>
            </a:r>
            <a:r>
              <a:rPr lang="de-DE" sz="2000" dirty="0" smtClean="0"/>
              <a:t> </a:t>
            </a:r>
            <a:r>
              <a:rPr lang="de-DE" sz="2000" dirty="0" err="1" smtClean="0"/>
              <a:t>during</a:t>
            </a:r>
            <a:r>
              <a:rPr lang="de-DE" sz="2000" dirty="0" smtClean="0"/>
              <a:t> </a:t>
            </a:r>
            <a:r>
              <a:rPr lang="de-DE" sz="2000" dirty="0" err="1" smtClean="0"/>
              <a:t>group-work</a:t>
            </a:r>
            <a:r>
              <a:rPr lang="de-DE" sz="2000" dirty="0" smtClean="0"/>
              <a:t> in Wilhelmshaven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660" y="1286823"/>
            <a:ext cx="3168336" cy="211146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288100"/>
            <a:ext cx="5009295" cy="282818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92" y="3580036"/>
            <a:ext cx="3663186" cy="244125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0" y="3818776"/>
            <a:ext cx="3584232" cy="226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85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14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14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14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NDSFrutiger 45 Light" pitchFamily="2" charset="0"/>
              </a:rPr>
              <a:t>Additional </a:t>
            </a:r>
            <a:r>
              <a:rPr lang="de-DE" dirty="0" err="1" smtClean="0">
                <a:solidFill>
                  <a:schemeClr val="tx1"/>
                </a:solidFill>
                <a:latin typeface="NDSFrutiger 45 Light" pitchFamily="2" charset="0"/>
              </a:rPr>
              <a:t>program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49202" y="620495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 smtClean="0"/>
              <a:t>Having</a:t>
            </a:r>
            <a:r>
              <a:rPr lang="de-DE" sz="2000" dirty="0"/>
              <a:t> </a:t>
            </a:r>
            <a:r>
              <a:rPr lang="de-DE" sz="2000" dirty="0" err="1" smtClean="0"/>
              <a:t>fun</a:t>
            </a:r>
            <a:r>
              <a:rPr lang="de-DE" sz="2000" dirty="0" smtClean="0"/>
              <a:t>.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79512" y="1026602"/>
            <a:ext cx="49685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Additional program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welcome lunch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guided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town walk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Wilhelmshaven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sightseeing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bus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tour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Wilhelmshaven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welcome dinner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the German Emigration Center Bremerhaven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volleyball with dinner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Spiekeroog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island daytrip - World Heritage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Wadden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Sea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inner/outer harbor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roundtrip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the German Navy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barbeque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089485"/>
            <a:ext cx="2844367" cy="139184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156561"/>
            <a:ext cx="2844367" cy="179282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83938"/>
            <a:ext cx="2844367" cy="189577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2945479"/>
            <a:ext cx="2496321" cy="84356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025" y="5389055"/>
            <a:ext cx="3448871" cy="109227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602" y="3875086"/>
            <a:ext cx="3452294" cy="146684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4768" y="4166324"/>
            <a:ext cx="2130218" cy="20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40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15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15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15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6354248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NDSFrutiger 45 Light" pitchFamily="2" charset="0"/>
              </a:rPr>
              <a:t>WEBSITE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115616" y="90872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 smtClean="0"/>
              <a:t>Visit</a:t>
            </a:r>
            <a:r>
              <a:rPr lang="de-DE" sz="2800" dirty="0" smtClean="0"/>
              <a:t> Germany Wilhelmshaven!</a:t>
            </a:r>
            <a:endParaRPr lang="de-DE" sz="2800" dirty="0"/>
          </a:p>
        </p:txBody>
      </p:sp>
      <p:sp>
        <p:nvSpPr>
          <p:cNvPr id="11" name="Textfeld 10"/>
          <p:cNvSpPr txBox="1"/>
          <p:nvPr/>
        </p:nvSpPr>
        <p:spPr>
          <a:xfrm>
            <a:off x="539552" y="5733256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err="1" smtClean="0">
                <a:hlinkClick r:id="rId3"/>
              </a:rPr>
              <a:t>www.jade-hs.de</a:t>
            </a:r>
            <a:r>
              <a:rPr lang="de-DE" sz="4000" dirty="0" smtClean="0">
                <a:hlinkClick r:id="rId3"/>
              </a:rPr>
              <a:t>/</a:t>
            </a:r>
            <a:r>
              <a:rPr lang="de-DE" sz="4000" dirty="0" err="1" smtClean="0">
                <a:hlinkClick r:id="rId3"/>
              </a:rPr>
              <a:t>ttu</a:t>
            </a:r>
            <a:endParaRPr lang="de-DE" sz="5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431940"/>
            <a:ext cx="6624736" cy="439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4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err="1" smtClean="0">
                <a:solidFill>
                  <a:schemeClr val="tx1"/>
                </a:solidFill>
                <a:latin typeface="NDSFrutiger 45 Light" pitchFamily="2" charset="0"/>
              </a:rPr>
              <a:t>cooperation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6125234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… </a:t>
            </a:r>
            <a:r>
              <a:rPr lang="de-DE" sz="2000" dirty="0" err="1" smtClean="0"/>
              <a:t>very</a:t>
            </a:r>
            <a:r>
              <a:rPr lang="de-DE" sz="2000" dirty="0" smtClean="0"/>
              <a:t> </a:t>
            </a:r>
            <a:r>
              <a:rPr lang="de-DE" sz="2000" dirty="0"/>
              <a:t>intensive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summerprograms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projects</a:t>
            </a:r>
            <a:r>
              <a:rPr lang="de-DE" sz="2000" dirty="0" smtClean="0"/>
              <a:t> </a:t>
            </a:r>
            <a:r>
              <a:rPr lang="de-DE" sz="2000" dirty="0" err="1" smtClean="0"/>
              <a:t>since</a:t>
            </a:r>
            <a:r>
              <a:rPr lang="de-DE" sz="2000" dirty="0" smtClean="0"/>
              <a:t> 2012!</a:t>
            </a:r>
            <a:endParaRPr lang="de-DE" dirty="0"/>
          </a:p>
        </p:txBody>
      </p:sp>
      <p:pic>
        <p:nvPicPr>
          <p:cNvPr id="10" name="Grafik 9" descr="250px-Flag_of_the_United_Stat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525" y="1933634"/>
            <a:ext cx="3682227" cy="1944216"/>
          </a:xfrm>
          <a:prstGeom prst="rect">
            <a:avLst/>
          </a:prstGeom>
        </p:spPr>
      </p:pic>
      <p:pic>
        <p:nvPicPr>
          <p:cNvPr id="11" name="Grafik 10" descr="200px-Flag_of_Texa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80" y="3174414"/>
            <a:ext cx="2540000" cy="1701800"/>
          </a:xfrm>
          <a:prstGeom prst="rect">
            <a:avLst/>
          </a:prstGeom>
        </p:spPr>
      </p:pic>
      <p:pic>
        <p:nvPicPr>
          <p:cNvPr id="12" name="Grafik 11" descr="2000px-Flag_of_Germany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2023492"/>
            <a:ext cx="2940834" cy="1764500"/>
          </a:xfrm>
          <a:prstGeom prst="rect">
            <a:avLst/>
          </a:prstGeom>
        </p:spPr>
      </p:pic>
      <p:pic>
        <p:nvPicPr>
          <p:cNvPr id="13" name="Grafik 12" descr="2000px-Flag_of_Lower_Saxony.sv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3049722"/>
            <a:ext cx="2405776" cy="1603450"/>
          </a:xfrm>
          <a:prstGeom prst="rect">
            <a:avLst/>
          </a:prstGeom>
        </p:spPr>
      </p:pic>
      <p:pic>
        <p:nvPicPr>
          <p:cNvPr id="15" name="Picture 2" descr="C:\Users\HORST\Desktop\Texas_Tech_University_academic_signatur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5157192"/>
            <a:ext cx="2592288" cy="733618"/>
          </a:xfrm>
          <a:prstGeom prst="rect">
            <a:avLst/>
          </a:prstGeom>
          <a:noFill/>
        </p:spPr>
      </p:pic>
      <p:sp>
        <p:nvSpPr>
          <p:cNvPr id="16" name="Textfeld 15"/>
          <p:cNvSpPr txBox="1"/>
          <p:nvPr/>
        </p:nvSpPr>
        <p:spPr>
          <a:xfrm>
            <a:off x="3040377" y="1201395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1987 - 2019</a:t>
            </a:r>
            <a:endParaRPr lang="de-DE" sz="3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912524"/>
            <a:ext cx="2312328" cy="12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41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Germany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30.08.2019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52736"/>
            <a:ext cx="7128792" cy="4784162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 flipV="1">
            <a:off x="1835696" y="2276872"/>
            <a:ext cx="4896544" cy="1800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51520" y="587727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 smtClean="0"/>
              <a:t>From</a:t>
            </a:r>
            <a:r>
              <a:rPr lang="de-DE" sz="2000" dirty="0" smtClean="0"/>
              <a:t> USA - Texas- Lubbock        </a:t>
            </a:r>
            <a:r>
              <a:rPr lang="de-DE" sz="2000" dirty="0" err="1" smtClean="0"/>
              <a:t>to</a:t>
            </a:r>
            <a:r>
              <a:rPr lang="de-DE" sz="2000" dirty="0" smtClean="0"/>
              <a:t>         Europe - Germany - Wilhelmshaven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279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565" y="1098414"/>
            <a:ext cx="5788846" cy="45997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Germany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30.08.2019</a:t>
            </a:fld>
            <a:endParaRPr lang="de-DE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1907704" y="2276872"/>
            <a:ext cx="2376264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51520" y="587727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Europe - Germany - Wilhelmshaven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35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986749"/>
            <a:ext cx="4536504" cy="52478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Germany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30.08.2019</a:t>
            </a:fld>
            <a:endParaRPr lang="de-DE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2411760" y="1988840"/>
            <a:ext cx="1224136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51520" y="619724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Germany - Wilhelmshaven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77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2736"/>
            <a:ext cx="7092280" cy="48734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Germany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30.08.2019</a:t>
            </a:fld>
            <a:endParaRPr lang="de-DE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1043608" y="2636912"/>
            <a:ext cx="5112568" cy="17281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51520" y="587727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Wilhelmshaven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594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37" y="1098520"/>
            <a:ext cx="8643526" cy="4791258"/>
          </a:xfrm>
          <a:prstGeom prst="rect">
            <a:avLst/>
          </a:prstGeom>
        </p:spPr>
      </p:pic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7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7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7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29232" cy="9807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err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wilhelmshaven</a:t>
            </a:r>
            <a:endParaRPr lang="de-DE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4499992" y="2228896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115616" y="5929330"/>
            <a:ext cx="698477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2000" dirty="0" smtClean="0">
                <a:cs typeface="Arial" pitchFamily="34" charset="0"/>
              </a:rPr>
              <a:t>Downtown – Hotel                        Campus</a:t>
            </a:r>
            <a:endParaRPr lang="de-DE" sz="2000" dirty="0">
              <a:cs typeface="Arial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7904" y="1628800"/>
            <a:ext cx="364895" cy="35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llipse 12"/>
          <p:cNvSpPr/>
          <p:nvPr/>
        </p:nvSpPr>
        <p:spPr>
          <a:xfrm>
            <a:off x="5468293" y="4263843"/>
            <a:ext cx="144016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971600" y="6076704"/>
            <a:ext cx="144016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4572000" y="5989098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4302117"/>
            <a:ext cx="452751" cy="39043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4797152"/>
            <a:ext cx="515925" cy="43204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2429" y="3063528"/>
            <a:ext cx="515925" cy="432048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408" y="1207704"/>
            <a:ext cx="515925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76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8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8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8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481939" y="5846762"/>
            <a:ext cx="19627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000" dirty="0">
                <a:cs typeface="Arial" pitchFamily="34" charset="0"/>
              </a:rPr>
              <a:t>www.jade-hs.de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7179947" y="5847075"/>
            <a:ext cx="92044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000" dirty="0" smtClean="0">
                <a:cs typeface="Arial" pitchFamily="34" charset="0"/>
              </a:rPr>
              <a:t>Foto: Lübben</a:t>
            </a:r>
            <a:endParaRPr lang="de-DE" sz="1000" dirty="0">
              <a:cs typeface="Arial" pitchFamily="34" charset="0"/>
            </a:endParaRPr>
          </a:p>
        </p:txBody>
      </p:sp>
      <p:sp>
        <p:nvSpPr>
          <p:cNvPr id="13" name="Titel 12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29813" cy="99754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Campus </a:t>
            </a:r>
            <a:r>
              <a:rPr lang="de-DE" dirty="0" err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Birdview</a:t>
            </a:r>
            <a:endParaRPr lang="de-DE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714348" y="5857892"/>
            <a:ext cx="1724037" cy="594495"/>
            <a:chOff x="714348" y="5857892"/>
            <a:chExt cx="1724037" cy="594495"/>
          </a:xfrm>
        </p:grpSpPr>
        <p:pic>
          <p:nvPicPr>
            <p:cNvPr id="14" name="Grafik 13" descr="HochschulStadtWHV5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348" y="5857892"/>
              <a:ext cx="1724037" cy="594495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1228725" y="6253163"/>
              <a:ext cx="83344" cy="833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NDSFrutiger 45 Light" panose="02000403040000020004" pitchFamily="2" charset="0"/>
                <a:cs typeface="Arial" pitchFamily="34" charset="0"/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1228741" y="6169835"/>
              <a:ext cx="83344" cy="8334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NDSFrutiger 45 Light" panose="02000403040000020004" pitchFamily="2" charset="0"/>
                <a:cs typeface="Arial" pitchFamily="34" charset="0"/>
              </a:endParaRPr>
            </a:p>
          </p:txBody>
        </p:sp>
      </p:grpSp>
      <p:pic>
        <p:nvPicPr>
          <p:cNvPr id="15" name="Grafik 14" descr="JADE-HS_WHV_Luf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67" y="1196751"/>
            <a:ext cx="6975017" cy="465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40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Campus </a:t>
            </a:r>
            <a:r>
              <a:rPr lang="de-DE" dirty="0" err="1" smtClean="0"/>
              <a:t>mainbuilding</a:t>
            </a:r>
            <a:endParaRPr lang="de-DE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7EA7-0BCF-441D-ABE4-A240DE143EA1}" type="datetime1">
              <a:rPr lang="de-DE" smtClean="0"/>
              <a:pPr/>
              <a:t>30.08.2019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745629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Jade Hochschule">
      <a:dk1>
        <a:srgbClr val="5B5F61"/>
      </a:dk1>
      <a:lt1>
        <a:sysClr val="window" lastClr="FFFFFF"/>
      </a:lt1>
      <a:dk2>
        <a:srgbClr val="C31924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ade Hochschule">
      <a:majorFont>
        <a:latin typeface="Armada Regular"/>
        <a:ea typeface=""/>
        <a:cs typeface=""/>
      </a:majorFont>
      <a:minorFont>
        <a:latin typeface="NDSFrutiger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Jade Hochschule">
      <a:dk1>
        <a:srgbClr val="5B5F61"/>
      </a:dk1>
      <a:lt1>
        <a:sysClr val="window" lastClr="FFFFFF"/>
      </a:lt1>
      <a:dk2>
        <a:srgbClr val="C31924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ade Hochschule">
      <a:majorFont>
        <a:latin typeface="Armada Regular"/>
        <a:ea typeface=""/>
        <a:cs typeface=""/>
      </a:majorFont>
      <a:minorFont>
        <a:latin typeface="NDSFrutiger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288</Words>
  <Application>Microsoft Office PowerPoint</Application>
  <PresentationFormat>Bildschirmpräsentation (4:3)</PresentationFormat>
  <Paragraphs>101</Paragraphs>
  <Slides>15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NDSFrutiger 45 Light</vt:lpstr>
      <vt:lpstr>Arial</vt:lpstr>
      <vt:lpstr>Benutzerdefiniertes Design</vt:lpstr>
      <vt:lpstr>1_Benutzerdefiniertes Design</vt:lpstr>
      <vt:lpstr>  Summerprogram 2020 in Germany</vt:lpstr>
      <vt:lpstr>cooperation</vt:lpstr>
      <vt:lpstr>come to Germany</vt:lpstr>
      <vt:lpstr>come to Germany</vt:lpstr>
      <vt:lpstr>come to Germany</vt:lpstr>
      <vt:lpstr>come to Germany</vt:lpstr>
      <vt:lpstr>wilhelmshaven</vt:lpstr>
      <vt:lpstr>Campus Birdview</vt:lpstr>
      <vt:lpstr>Campus mainbuilding</vt:lpstr>
      <vt:lpstr>Wilhelmshaven</vt:lpstr>
      <vt:lpstr>wilhelmshaven</vt:lpstr>
      <vt:lpstr>11th Summerprogram 2020 in GERMANY</vt:lpstr>
      <vt:lpstr>International experience</vt:lpstr>
      <vt:lpstr>Additional program</vt:lpstr>
      <vt:lpstr>WEBSITE</vt:lpstr>
    </vt:vector>
  </TitlesOfParts>
  <Company>FH Oldenburg/Ostfriesland/Wilhelmshaven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pfeiffer</dc:creator>
  <cp:lastModifiedBy>luebben</cp:lastModifiedBy>
  <cp:revision>679</cp:revision>
  <cp:lastPrinted>2018-02-13T11:55:46Z</cp:lastPrinted>
  <dcterms:created xsi:type="dcterms:W3CDTF">2011-03-23T09:15:51Z</dcterms:created>
  <dcterms:modified xsi:type="dcterms:W3CDTF">2019-08-30T07:00:51Z</dcterms:modified>
</cp:coreProperties>
</file>