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2" r:id="rId1"/>
    <p:sldMasterId id="2147483654" r:id="rId2"/>
    <p:sldMasterId id="2147483665" r:id="rId3"/>
  </p:sldMasterIdLst>
  <p:notesMasterIdLst>
    <p:notesMasterId r:id="rId36"/>
  </p:notesMasterIdLst>
  <p:sldIdLst>
    <p:sldId id="268" r:id="rId4"/>
    <p:sldId id="270" r:id="rId5"/>
    <p:sldId id="301" r:id="rId6"/>
    <p:sldId id="323" r:id="rId7"/>
    <p:sldId id="272" r:id="rId8"/>
    <p:sldId id="324" r:id="rId9"/>
    <p:sldId id="331" r:id="rId10"/>
    <p:sldId id="327" r:id="rId11"/>
    <p:sldId id="302" r:id="rId12"/>
    <p:sldId id="314" r:id="rId13"/>
    <p:sldId id="273" r:id="rId14"/>
    <p:sldId id="274" r:id="rId15"/>
    <p:sldId id="275" r:id="rId16"/>
    <p:sldId id="276" r:id="rId17"/>
    <p:sldId id="277" r:id="rId18"/>
    <p:sldId id="322" r:id="rId19"/>
    <p:sldId id="326" r:id="rId20"/>
    <p:sldId id="325" r:id="rId21"/>
    <p:sldId id="306" r:id="rId22"/>
    <p:sldId id="315" r:id="rId23"/>
    <p:sldId id="307" r:id="rId24"/>
    <p:sldId id="333" r:id="rId25"/>
    <p:sldId id="308" r:id="rId26"/>
    <p:sldId id="329" r:id="rId27"/>
    <p:sldId id="321" r:id="rId28"/>
    <p:sldId id="330" r:id="rId29"/>
    <p:sldId id="305" r:id="rId30"/>
    <p:sldId id="320" r:id="rId31"/>
    <p:sldId id="317" r:id="rId32"/>
    <p:sldId id="336" r:id="rId33"/>
    <p:sldId id="313" r:id="rId34"/>
    <p:sldId id="328" r:id="rId35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1004@hs-woe.de" initials="" lastIdx="2" clrIdx="0">
    <p:extLst>
      <p:ext uri="{19B8F6BF-5375-455C-9EA6-DF929625EA0E}">
        <p15:presenceInfo xmlns:p15="http://schemas.microsoft.com/office/powerpoint/2012/main" userId="S-1-5-21-1775431519-2934389125-792940579-370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FF"/>
    <a:srgbClr val="000091"/>
    <a:srgbClr val="0000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3" d="100"/>
          <a:sy n="83" d="100"/>
        </p:scale>
        <p:origin x="1450" y="7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92EB62-4241-444B-8ED1-2170D939354D}" type="datetimeFigureOut">
              <a:rPr lang="de-DE" smtClean="0"/>
              <a:t>26.04.2018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644110-32F8-9944-B520-D8BFB807DE6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7298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So </a:t>
            </a:r>
            <a:r>
              <a:rPr lang="de-DE" dirty="0" err="1" smtClean="0"/>
              <a:t>what</a:t>
            </a:r>
            <a:r>
              <a:rPr lang="de-DE" dirty="0" smtClean="0"/>
              <a:t> </a:t>
            </a:r>
            <a:r>
              <a:rPr lang="de-DE" dirty="0" err="1" smtClean="0"/>
              <a:t>kind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Campus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you</a:t>
            </a:r>
            <a:r>
              <a:rPr lang="de-DE" dirty="0" smtClean="0"/>
              <a:t> </a:t>
            </a:r>
            <a:r>
              <a:rPr lang="de-DE" dirty="0" err="1" smtClean="0"/>
              <a:t>entering</a:t>
            </a:r>
            <a:r>
              <a:rPr lang="de-DE" dirty="0" smtClean="0"/>
              <a:t> </a:t>
            </a:r>
            <a:r>
              <a:rPr lang="de-DE" dirty="0" err="1" smtClean="0"/>
              <a:t>today</a:t>
            </a:r>
            <a:r>
              <a:rPr lang="de-DE" dirty="0" smtClean="0"/>
              <a:t>? The </a:t>
            </a:r>
            <a:r>
              <a:rPr lang="de-DE" dirty="0" err="1" smtClean="0"/>
              <a:t>Dept</a:t>
            </a:r>
            <a:r>
              <a:rPr lang="de-DE" dirty="0" smtClean="0"/>
              <a:t>. </a:t>
            </a:r>
            <a:r>
              <a:rPr lang="de-DE" dirty="0" err="1" smtClean="0"/>
              <a:t>Of</a:t>
            </a:r>
            <a:r>
              <a:rPr lang="de-DE" dirty="0" smtClean="0"/>
              <a:t> Maritime Studies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one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oldest</a:t>
            </a:r>
            <a:r>
              <a:rPr lang="de-DE" dirty="0" smtClean="0"/>
              <a:t> maritime </a:t>
            </a:r>
            <a:r>
              <a:rPr lang="de-DE" dirty="0" err="1" smtClean="0"/>
              <a:t>school</a:t>
            </a:r>
            <a:r>
              <a:rPr lang="de-DE" dirty="0" smtClean="0"/>
              <a:t> in Germany. </a:t>
            </a:r>
            <a:r>
              <a:rPr lang="de-DE" dirty="0" err="1" smtClean="0"/>
              <a:t>It</a:t>
            </a:r>
            <a:r>
              <a:rPr lang="de-DE" dirty="0" smtClean="0"/>
              <a:t> was </a:t>
            </a:r>
            <a:r>
              <a:rPr lang="de-DE" dirty="0" err="1" smtClean="0"/>
              <a:t>founded</a:t>
            </a:r>
            <a:r>
              <a:rPr lang="de-DE" dirty="0" smtClean="0"/>
              <a:t> …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644110-32F8-9944-B520-D8BFB807DE6C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98107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3E5197-A765-425C-AC0F-40CF4C311F89}" type="slidenum">
              <a:rPr lang="de-DE" smtClean="0"/>
              <a:pPr/>
              <a:t>24</a:t>
            </a:fld>
            <a:endParaRPr lang="de-DE" smtClean="0"/>
          </a:p>
        </p:txBody>
      </p:sp>
      <p:sp>
        <p:nvSpPr>
          <p:cNvPr id="403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3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de-DE" dirty="0" smtClean="0"/>
              <a:t>90 </a:t>
            </a:r>
            <a:r>
              <a:rPr lang="de-DE" dirty="0" err="1" smtClean="0"/>
              <a:t>Credit</a:t>
            </a:r>
            <a:r>
              <a:rPr lang="de-DE" dirty="0" smtClean="0"/>
              <a:t> Points</a:t>
            </a:r>
          </a:p>
        </p:txBody>
      </p:sp>
    </p:spTree>
    <p:extLst>
      <p:ext uri="{BB962C8B-B14F-4D97-AF65-F5344CB8AC3E}">
        <p14:creationId xmlns:p14="http://schemas.microsoft.com/office/powerpoint/2010/main" val="42579104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A </a:t>
            </a:r>
            <a:r>
              <a:rPr lang="de-DE" dirty="0" err="1" smtClean="0"/>
              <a:t>comprehensive</a:t>
            </a:r>
            <a:r>
              <a:rPr lang="de-DE" dirty="0" smtClean="0"/>
              <a:t> </a:t>
            </a:r>
            <a:r>
              <a:rPr lang="de-DE" dirty="0" err="1" smtClean="0"/>
              <a:t>description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our</a:t>
            </a:r>
            <a:r>
              <a:rPr lang="de-DE" dirty="0" smtClean="0"/>
              <a:t> </a:t>
            </a:r>
            <a:r>
              <a:rPr lang="de-DE" dirty="0" err="1" smtClean="0"/>
              <a:t>research</a:t>
            </a:r>
            <a:r>
              <a:rPr lang="de-DE" dirty="0" smtClean="0"/>
              <a:t> </a:t>
            </a:r>
            <a:r>
              <a:rPr lang="de-DE" dirty="0" err="1" smtClean="0"/>
              <a:t>projects</a:t>
            </a:r>
            <a:r>
              <a:rPr lang="de-DE" dirty="0" smtClean="0"/>
              <a:t> </a:t>
            </a:r>
            <a:r>
              <a:rPr lang="de-DE" dirty="0" err="1" smtClean="0"/>
              <a:t>can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found</a:t>
            </a:r>
            <a:r>
              <a:rPr lang="de-DE" dirty="0" smtClean="0"/>
              <a:t> in </a:t>
            </a:r>
            <a:r>
              <a:rPr lang="de-DE" dirty="0" err="1" smtClean="0"/>
              <a:t>our</a:t>
            </a:r>
            <a:r>
              <a:rPr lang="de-DE" dirty="0" smtClean="0"/>
              <a:t> </a:t>
            </a:r>
            <a:r>
              <a:rPr lang="de-DE" dirty="0" err="1" smtClean="0"/>
              <a:t>website</a:t>
            </a: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644110-32F8-9944-B520-D8BFB807DE6C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97320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644110-32F8-9944-B520-D8BFB807DE6C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44586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>
          <a:xfrm>
            <a:off x="756000" y="4332240"/>
            <a:ext cx="6047640" cy="4811400"/>
          </a:xfrm>
        </p:spPr>
        <p:txBody>
          <a:bodyPr/>
          <a:lstStyle/>
          <a:p>
            <a:r>
              <a:rPr lang="de-DE" dirty="0" smtClean="0"/>
              <a:t>As a </a:t>
            </a:r>
            <a:r>
              <a:rPr lang="de-DE" dirty="0" err="1" smtClean="0"/>
              <a:t>public</a:t>
            </a:r>
            <a:r>
              <a:rPr lang="de-DE" dirty="0" smtClean="0"/>
              <a:t>-private </a:t>
            </a:r>
            <a:r>
              <a:rPr lang="de-DE" dirty="0" err="1" smtClean="0"/>
              <a:t>partnership</a:t>
            </a:r>
            <a:r>
              <a:rPr lang="de-DE" dirty="0" smtClean="0"/>
              <a:t> </a:t>
            </a:r>
            <a:r>
              <a:rPr lang="de-DE" dirty="0" err="1" smtClean="0"/>
              <a:t>between</a:t>
            </a:r>
            <a:r>
              <a:rPr lang="de-DE" dirty="0" smtClean="0"/>
              <a:t> Jade Univ., </a:t>
            </a:r>
            <a:r>
              <a:rPr lang="de-DE" dirty="0" err="1" smtClean="0"/>
              <a:t>city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Elsfleth</a:t>
            </a:r>
            <a:r>
              <a:rPr lang="de-DE" dirty="0" smtClean="0"/>
              <a:t>, </a:t>
            </a:r>
            <a:r>
              <a:rPr lang="de-DE" dirty="0" err="1" smtClean="0"/>
              <a:t>state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Lower</a:t>
            </a:r>
            <a:r>
              <a:rPr lang="de-DE" dirty="0" smtClean="0"/>
              <a:t> </a:t>
            </a:r>
            <a:r>
              <a:rPr lang="de-DE" dirty="0" err="1" smtClean="0"/>
              <a:t>Saxony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private </a:t>
            </a:r>
            <a:r>
              <a:rPr lang="de-DE" dirty="0" err="1" smtClean="0"/>
              <a:t>companies</a:t>
            </a:r>
            <a:r>
              <a:rPr lang="de-DE" dirty="0" smtClean="0"/>
              <a:t>, </a:t>
            </a:r>
            <a:r>
              <a:rPr lang="de-DE" dirty="0" err="1" smtClean="0"/>
              <a:t>the</a:t>
            </a:r>
            <a:r>
              <a:rPr lang="de-DE" dirty="0" smtClean="0"/>
              <a:t> Maritime Campus </a:t>
            </a:r>
            <a:r>
              <a:rPr lang="de-DE" dirty="0" err="1" smtClean="0"/>
              <a:t>has</a:t>
            </a:r>
            <a:r>
              <a:rPr lang="de-DE" dirty="0" smtClean="0"/>
              <a:t> </a:t>
            </a:r>
            <a:r>
              <a:rPr lang="de-DE" dirty="0" err="1" smtClean="0"/>
              <a:t>created</a:t>
            </a:r>
            <a:r>
              <a:rPr lang="de-DE" dirty="0" smtClean="0"/>
              <a:t> a </a:t>
            </a:r>
            <a:r>
              <a:rPr lang="de-DE" dirty="0" err="1" smtClean="0"/>
              <a:t>unique</a:t>
            </a:r>
            <a:r>
              <a:rPr lang="de-DE" dirty="0" smtClean="0"/>
              <a:t> </a:t>
            </a:r>
            <a:r>
              <a:rPr lang="de-DE" dirty="0" err="1" smtClean="0"/>
              <a:t>competence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center</a:t>
            </a:r>
            <a:r>
              <a:rPr lang="de-DE" baseline="0" dirty="0" smtClean="0"/>
              <a:t>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361815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>
          <a:xfrm>
            <a:off x="756000" y="4332240"/>
            <a:ext cx="6047640" cy="4811400"/>
          </a:xfrm>
        </p:spPr>
        <p:txBody>
          <a:bodyPr/>
          <a:lstStyle/>
          <a:p>
            <a:r>
              <a:rPr lang="de-DE" dirty="0" smtClean="0"/>
              <a:t>The </a:t>
            </a:r>
            <a:r>
              <a:rPr lang="de-DE" dirty="0" err="1" smtClean="0"/>
              <a:t>events</a:t>
            </a:r>
            <a:r>
              <a:rPr lang="de-DE" dirty="0" smtClean="0"/>
              <a:t> </a:t>
            </a:r>
            <a:r>
              <a:rPr lang="de-DE" dirty="0" err="1" smtClean="0"/>
              <a:t>that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organized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students</a:t>
            </a:r>
            <a:r>
              <a:rPr lang="de-DE" dirty="0" smtClean="0"/>
              <a:t> </a:t>
            </a:r>
            <a:r>
              <a:rPr lang="de-DE" dirty="0" err="1" smtClean="0"/>
              <a:t>association</a:t>
            </a:r>
            <a:r>
              <a:rPr lang="de-DE" dirty="0" smtClean="0"/>
              <a:t> ASTA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supported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our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Dept</a:t>
            </a:r>
            <a:r>
              <a:rPr lang="de-DE" baseline="0" dirty="0" smtClean="0"/>
              <a:t>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237722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644110-32F8-9944-B520-D8BFB807DE6C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46090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I </a:t>
            </a:r>
            <a:r>
              <a:rPr lang="de-DE" dirty="0" err="1" smtClean="0"/>
              <a:t>want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emphasize</a:t>
            </a:r>
            <a:r>
              <a:rPr lang="de-DE" dirty="0" smtClean="0"/>
              <a:t> </a:t>
            </a:r>
            <a:r>
              <a:rPr lang="de-DE" dirty="0" err="1" smtClean="0"/>
              <a:t>once</a:t>
            </a:r>
            <a:r>
              <a:rPr lang="de-DE" dirty="0" smtClean="0"/>
              <a:t> </a:t>
            </a:r>
            <a:r>
              <a:rPr lang="de-DE" dirty="0" err="1" smtClean="0"/>
              <a:t>again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very</a:t>
            </a:r>
            <a:r>
              <a:rPr lang="de-DE" dirty="0" smtClean="0"/>
              <a:t> </a:t>
            </a:r>
            <a:r>
              <a:rPr lang="de-DE" dirty="0" err="1" smtClean="0"/>
              <a:t>active</a:t>
            </a:r>
            <a:r>
              <a:rPr lang="de-DE" dirty="0" smtClean="0"/>
              <a:t> </a:t>
            </a:r>
            <a:r>
              <a:rPr lang="de-DE" dirty="0" err="1" smtClean="0"/>
              <a:t>contact</a:t>
            </a:r>
            <a:r>
              <a:rPr lang="de-DE" dirty="0" smtClean="0"/>
              <a:t> </a:t>
            </a:r>
            <a:r>
              <a:rPr lang="de-DE" dirty="0" err="1" smtClean="0"/>
              <a:t>between</a:t>
            </a:r>
            <a:r>
              <a:rPr lang="de-DE" dirty="0" smtClean="0"/>
              <a:t> </a:t>
            </a:r>
            <a:r>
              <a:rPr lang="de-DE" dirty="0" err="1" smtClean="0"/>
              <a:t>lecturers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students</a:t>
            </a:r>
            <a:r>
              <a:rPr lang="de-DE" dirty="0" smtClean="0"/>
              <a:t>, due </a:t>
            </a:r>
            <a:r>
              <a:rPr lang="de-DE" dirty="0" err="1" smtClean="0"/>
              <a:t>to</a:t>
            </a:r>
            <a:r>
              <a:rPr lang="de-DE" dirty="0" smtClean="0"/>
              <a:t> relative </a:t>
            </a:r>
            <a:r>
              <a:rPr lang="de-DE" dirty="0" err="1" smtClean="0"/>
              <a:t>small</a:t>
            </a:r>
            <a:r>
              <a:rPr lang="de-DE" dirty="0" smtClean="0"/>
              <a:t> </a:t>
            </a:r>
            <a:r>
              <a:rPr lang="de-DE" dirty="0" err="1" smtClean="0"/>
              <a:t>nr.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students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fact</a:t>
            </a:r>
            <a:r>
              <a:rPr lang="de-DE" dirty="0" smtClean="0"/>
              <a:t> </a:t>
            </a:r>
            <a:r>
              <a:rPr lang="de-DE" dirty="0" err="1" smtClean="0"/>
              <a:t>that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lectures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offered</a:t>
            </a:r>
            <a:r>
              <a:rPr lang="de-DE" dirty="0" smtClean="0"/>
              <a:t> in </a:t>
            </a:r>
            <a:r>
              <a:rPr lang="de-DE" dirty="0" err="1" smtClean="0"/>
              <a:t>small</a:t>
            </a:r>
            <a:r>
              <a:rPr lang="de-DE" dirty="0" smtClean="0"/>
              <a:t> </a:t>
            </a:r>
            <a:r>
              <a:rPr lang="de-DE" dirty="0" err="1" smtClean="0"/>
              <a:t>groups</a:t>
            </a:r>
            <a:r>
              <a:rPr lang="de-DE" dirty="0" smtClean="0"/>
              <a:t> – </a:t>
            </a:r>
            <a:r>
              <a:rPr lang="de-DE" dirty="0" err="1" smtClean="0"/>
              <a:t>average</a:t>
            </a:r>
            <a:r>
              <a:rPr lang="de-DE" dirty="0" smtClean="0"/>
              <a:t> </a:t>
            </a:r>
            <a:r>
              <a:rPr lang="de-DE" dirty="0" err="1" smtClean="0"/>
              <a:t>group</a:t>
            </a:r>
            <a:r>
              <a:rPr lang="de-DE" dirty="0" smtClean="0"/>
              <a:t> </a:t>
            </a:r>
            <a:r>
              <a:rPr lang="de-DE" dirty="0" err="1" smtClean="0"/>
              <a:t>size</a:t>
            </a:r>
            <a:r>
              <a:rPr lang="de-DE" dirty="0" smtClean="0"/>
              <a:t> 20…30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644110-32F8-9944-B520-D8BFB807DE6C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3862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As </a:t>
            </a:r>
            <a:r>
              <a:rPr lang="de-DE" dirty="0" err="1" smtClean="0"/>
              <a:t>you</a:t>
            </a:r>
            <a:r>
              <a:rPr lang="de-DE" dirty="0" smtClean="0"/>
              <a:t> </a:t>
            </a:r>
            <a:r>
              <a:rPr lang="de-DE" dirty="0" err="1" smtClean="0"/>
              <a:t>can</a:t>
            </a:r>
            <a:r>
              <a:rPr lang="de-DE" dirty="0" smtClean="0"/>
              <a:t> </a:t>
            </a:r>
            <a:r>
              <a:rPr lang="de-DE" dirty="0" err="1" smtClean="0"/>
              <a:t>see</a:t>
            </a:r>
            <a:r>
              <a:rPr lang="de-DE" dirty="0" smtClean="0"/>
              <a:t>, </a:t>
            </a:r>
            <a:r>
              <a:rPr lang="de-DE" dirty="0" err="1" smtClean="0"/>
              <a:t>nautical</a:t>
            </a:r>
            <a:r>
              <a:rPr lang="de-DE" dirty="0" smtClean="0"/>
              <a:t> Science </a:t>
            </a:r>
            <a:r>
              <a:rPr lang="de-DE" dirty="0" err="1" smtClean="0"/>
              <a:t>studies</a:t>
            </a:r>
            <a:r>
              <a:rPr lang="de-DE" dirty="0" smtClean="0"/>
              <a:t> </a:t>
            </a:r>
            <a:r>
              <a:rPr lang="de-DE" dirty="0" err="1" smtClean="0"/>
              <a:t>cover</a:t>
            </a:r>
            <a:r>
              <a:rPr lang="de-DE" dirty="0" smtClean="0"/>
              <a:t> a </a:t>
            </a:r>
            <a:r>
              <a:rPr lang="de-DE" dirty="0" err="1" smtClean="0"/>
              <a:t>wide</a:t>
            </a:r>
            <a:r>
              <a:rPr lang="de-DE" dirty="0" smtClean="0"/>
              <a:t> </a:t>
            </a:r>
            <a:r>
              <a:rPr lang="de-DE" dirty="0" err="1" smtClean="0"/>
              <a:t>range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subjects</a:t>
            </a:r>
            <a:r>
              <a:rPr lang="de-DE" dirty="0" smtClean="0"/>
              <a:t>. </a:t>
            </a:r>
          </a:p>
          <a:p>
            <a:r>
              <a:rPr lang="de-DE" dirty="0" smtClean="0"/>
              <a:t>Basic (</a:t>
            </a:r>
            <a:r>
              <a:rPr lang="de-DE" dirty="0" err="1" smtClean="0"/>
              <a:t>core</a:t>
            </a:r>
            <a:r>
              <a:rPr lang="de-DE" dirty="0" smtClean="0"/>
              <a:t>) </a:t>
            </a:r>
            <a:r>
              <a:rPr lang="de-DE" dirty="0" err="1" smtClean="0"/>
              <a:t>studies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taught</a:t>
            </a:r>
            <a:r>
              <a:rPr lang="de-DE" dirty="0" smtClean="0"/>
              <a:t> in 3 </a:t>
            </a:r>
            <a:r>
              <a:rPr lang="de-DE" dirty="0" err="1" smtClean="0"/>
              <a:t>semesters</a:t>
            </a:r>
            <a:r>
              <a:rPr lang="de-DE" dirty="0" smtClean="0"/>
              <a:t> (1,2 </a:t>
            </a:r>
            <a:r>
              <a:rPr lang="de-DE" dirty="0" err="1" smtClean="0"/>
              <a:t>and</a:t>
            </a:r>
            <a:r>
              <a:rPr lang="de-DE" dirty="0" smtClean="0"/>
              <a:t> 3). The </a:t>
            </a:r>
            <a:r>
              <a:rPr lang="de-DE" dirty="0" err="1" smtClean="0"/>
              <a:t>applied</a:t>
            </a:r>
            <a:r>
              <a:rPr lang="de-DE" dirty="0" smtClean="0"/>
              <a:t> (</a:t>
            </a:r>
            <a:r>
              <a:rPr lang="de-DE" dirty="0" err="1" smtClean="0"/>
              <a:t>main</a:t>
            </a:r>
            <a:r>
              <a:rPr lang="de-DE" dirty="0" smtClean="0"/>
              <a:t>) </a:t>
            </a:r>
            <a:r>
              <a:rPr lang="de-DE" dirty="0" err="1" smtClean="0"/>
              <a:t>subjects</a:t>
            </a:r>
            <a:r>
              <a:rPr lang="de-DE" dirty="0" smtClean="0"/>
              <a:t> </a:t>
            </a:r>
            <a:r>
              <a:rPr lang="de-DE" dirty="0" err="1" smtClean="0"/>
              <a:t>start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4th </a:t>
            </a:r>
            <a:r>
              <a:rPr lang="de-DE" dirty="0" err="1" smtClean="0"/>
              <a:t>semester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refer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specific</a:t>
            </a:r>
            <a:r>
              <a:rPr lang="de-DE" dirty="0" smtClean="0"/>
              <a:t> </a:t>
            </a:r>
            <a:r>
              <a:rPr lang="de-DE" dirty="0" err="1" smtClean="0"/>
              <a:t>topics</a:t>
            </a:r>
            <a:r>
              <a:rPr lang="de-DE" dirty="0" smtClean="0"/>
              <a:t> </a:t>
            </a:r>
            <a:r>
              <a:rPr lang="de-DE" dirty="0" err="1" smtClean="0"/>
              <a:t>necessary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working</a:t>
            </a:r>
            <a:r>
              <a:rPr lang="de-DE" dirty="0" smtClean="0"/>
              <a:t> </a:t>
            </a:r>
            <a:r>
              <a:rPr lang="de-DE" dirty="0" err="1" smtClean="0"/>
              <a:t>as</a:t>
            </a:r>
            <a:r>
              <a:rPr lang="de-DE" dirty="0" smtClean="0"/>
              <a:t> a </a:t>
            </a:r>
            <a:r>
              <a:rPr lang="de-DE" dirty="0" err="1" smtClean="0"/>
              <a:t>captain</a:t>
            </a:r>
            <a:r>
              <a:rPr lang="de-DE" dirty="0" smtClean="0"/>
              <a:t>. </a:t>
            </a:r>
            <a:r>
              <a:rPr lang="de-DE" dirty="0" err="1" smtClean="0"/>
              <a:t>Elective</a:t>
            </a:r>
            <a:r>
              <a:rPr lang="de-DE" dirty="0" smtClean="0"/>
              <a:t>/optional </a:t>
            </a:r>
            <a:r>
              <a:rPr lang="de-DE" dirty="0" err="1" smtClean="0"/>
              <a:t>courses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offered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all </a:t>
            </a:r>
            <a:r>
              <a:rPr lang="de-DE" dirty="0" err="1" smtClean="0"/>
              <a:t>study</a:t>
            </a:r>
            <a:r>
              <a:rPr lang="de-DE" dirty="0" smtClean="0"/>
              <a:t> </a:t>
            </a:r>
            <a:r>
              <a:rPr lang="de-DE" dirty="0" err="1" smtClean="0"/>
              <a:t>courses</a:t>
            </a:r>
            <a:r>
              <a:rPr lang="de-DE" dirty="0" smtClean="0"/>
              <a:t>: Tanker </a:t>
            </a:r>
            <a:r>
              <a:rPr lang="de-DE" dirty="0" err="1" smtClean="0"/>
              <a:t>course</a:t>
            </a:r>
            <a:r>
              <a:rPr lang="de-DE" dirty="0" smtClean="0"/>
              <a:t>, DP, 750 kW etc.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644110-32F8-9944-B520-D8BFB807DE6C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90086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>
          <a:xfrm>
            <a:off x="756000" y="4331880"/>
            <a:ext cx="6047640" cy="4811400"/>
          </a:xfrm>
        </p:spPr>
        <p:txBody>
          <a:bodyPr/>
          <a:lstStyle/>
          <a:p>
            <a:r>
              <a:rPr lang="de-DE" dirty="0" smtClean="0"/>
              <a:t>Small </a:t>
            </a:r>
            <a:r>
              <a:rPr lang="de-DE" dirty="0" err="1" smtClean="0"/>
              <a:t>groups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students</a:t>
            </a:r>
            <a:r>
              <a:rPr lang="de-DE" dirty="0" smtClean="0"/>
              <a:t> (2-3) </a:t>
            </a:r>
            <a:r>
              <a:rPr lang="de-DE" dirty="0" err="1" smtClean="0"/>
              <a:t>spend</a:t>
            </a:r>
            <a:r>
              <a:rPr lang="de-DE" dirty="0" smtClean="0"/>
              <a:t> a total </a:t>
            </a:r>
            <a:r>
              <a:rPr lang="de-DE" dirty="0" err="1" smtClean="0"/>
              <a:t>of</a:t>
            </a:r>
            <a:r>
              <a:rPr lang="de-DE" dirty="0" smtClean="0"/>
              <a:t> 160 </a:t>
            </a:r>
            <a:r>
              <a:rPr lang="de-DE" dirty="0" err="1" smtClean="0"/>
              <a:t>hrs</a:t>
            </a:r>
            <a:r>
              <a:rPr lang="de-DE" dirty="0" smtClean="0"/>
              <a:t> in </a:t>
            </a:r>
            <a:r>
              <a:rPr lang="de-DE" dirty="0" err="1" smtClean="0"/>
              <a:t>ship</a:t>
            </a:r>
            <a:r>
              <a:rPr lang="de-DE" dirty="0" smtClean="0"/>
              <a:t> </a:t>
            </a:r>
            <a:r>
              <a:rPr lang="de-DE" dirty="0" err="1" smtClean="0"/>
              <a:t>handling</a:t>
            </a:r>
            <a:r>
              <a:rPr lang="de-DE" dirty="0" smtClean="0"/>
              <a:t> </a:t>
            </a:r>
            <a:r>
              <a:rPr lang="de-DE" dirty="0" err="1" smtClean="0"/>
              <a:t>simulator</a:t>
            </a:r>
            <a:r>
              <a:rPr lang="de-DE" dirty="0" smtClean="0"/>
              <a:t> </a:t>
            </a:r>
            <a:r>
              <a:rPr lang="de-DE" dirty="0" err="1" smtClean="0"/>
              <a:t>during</a:t>
            </a:r>
            <a:r>
              <a:rPr lang="de-DE" dirty="0" smtClean="0"/>
              <a:t> 3 </a:t>
            </a:r>
            <a:r>
              <a:rPr lang="de-DE" dirty="0" err="1" smtClean="0"/>
              <a:t>semesters</a:t>
            </a:r>
            <a:r>
              <a:rPr lang="de-DE" dirty="0" smtClean="0"/>
              <a:t>: 5, 6 </a:t>
            </a:r>
            <a:r>
              <a:rPr lang="de-DE" dirty="0" err="1" smtClean="0"/>
              <a:t>and</a:t>
            </a:r>
            <a:r>
              <a:rPr lang="de-DE" dirty="0" smtClean="0"/>
              <a:t> 8.</a:t>
            </a:r>
          </a:p>
          <a:p>
            <a:r>
              <a:rPr lang="de-DE" dirty="0" smtClean="0"/>
              <a:t>This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largest</a:t>
            </a:r>
            <a:r>
              <a:rPr lang="de-DE" dirty="0" smtClean="0"/>
              <a:t> </a:t>
            </a:r>
            <a:r>
              <a:rPr lang="de-DE" dirty="0" err="1" smtClean="0"/>
              <a:t>proportion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training</a:t>
            </a:r>
            <a:r>
              <a:rPr lang="de-DE" dirty="0" smtClean="0"/>
              <a:t> in </a:t>
            </a:r>
            <a:r>
              <a:rPr lang="de-DE" dirty="0" err="1" smtClean="0"/>
              <a:t>simulators</a:t>
            </a:r>
            <a:r>
              <a:rPr lang="de-DE" dirty="0" smtClean="0"/>
              <a:t> in </a:t>
            </a:r>
            <a:r>
              <a:rPr lang="de-DE" dirty="0" err="1" smtClean="0"/>
              <a:t>comparison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other</a:t>
            </a:r>
            <a:r>
              <a:rPr lang="de-DE" dirty="0" smtClean="0"/>
              <a:t> maritime univ.</a:t>
            </a:r>
            <a:r>
              <a:rPr lang="de-DE" baseline="0" dirty="0" smtClean="0"/>
              <a:t> in Germany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380307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In </a:t>
            </a:r>
            <a:r>
              <a:rPr lang="de-DE" dirty="0" err="1" smtClean="0"/>
              <a:t>addition</a:t>
            </a:r>
            <a:r>
              <a:rPr lang="de-DE" dirty="0" smtClean="0"/>
              <a:t>,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students</a:t>
            </a:r>
            <a:r>
              <a:rPr lang="de-DE" dirty="0" smtClean="0"/>
              <a:t> </a:t>
            </a:r>
            <a:r>
              <a:rPr lang="de-DE" dirty="0" err="1" smtClean="0"/>
              <a:t>have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possibility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participate</a:t>
            </a:r>
            <a:r>
              <a:rPr lang="de-DE" dirty="0" smtClean="0"/>
              <a:t> in </a:t>
            </a:r>
            <a:r>
              <a:rPr lang="de-DE" dirty="0" err="1" smtClean="0"/>
              <a:t>elective</a:t>
            </a:r>
            <a:r>
              <a:rPr lang="de-DE" dirty="0" smtClean="0"/>
              <a:t> </a:t>
            </a:r>
            <a:r>
              <a:rPr lang="de-DE" dirty="0" err="1" smtClean="0"/>
              <a:t>courses</a:t>
            </a:r>
            <a:r>
              <a:rPr lang="de-DE" dirty="0" smtClean="0"/>
              <a:t> like „DP </a:t>
            </a:r>
            <a:r>
              <a:rPr lang="de-DE" dirty="0" err="1" smtClean="0"/>
              <a:t>for</a:t>
            </a:r>
            <a:r>
              <a:rPr lang="de-DE" dirty="0" smtClean="0"/>
              <a:t> offshore </a:t>
            </a:r>
            <a:r>
              <a:rPr lang="de-DE" dirty="0" err="1" smtClean="0"/>
              <a:t>operations</a:t>
            </a:r>
            <a:r>
              <a:rPr lang="de-DE" dirty="0" smtClean="0"/>
              <a:t>“ in </a:t>
            </a:r>
            <a:r>
              <a:rPr lang="de-DE" dirty="0" err="1" smtClean="0"/>
              <a:t>the</a:t>
            </a:r>
            <a:r>
              <a:rPr lang="de-DE" dirty="0" smtClean="0"/>
              <a:t> DP </a:t>
            </a:r>
            <a:r>
              <a:rPr lang="de-DE" dirty="0" err="1" smtClean="0"/>
              <a:t>simulator</a:t>
            </a:r>
            <a:r>
              <a:rPr lang="de-DE" dirty="0" smtClean="0"/>
              <a:t> </a:t>
            </a:r>
            <a:r>
              <a:rPr lang="de-DE" dirty="0" err="1" smtClean="0"/>
              <a:t>or</a:t>
            </a:r>
            <a:r>
              <a:rPr lang="de-DE" dirty="0" smtClean="0"/>
              <a:t> „Tanker Course“ in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LCH </a:t>
            </a:r>
            <a:r>
              <a:rPr lang="de-DE" baseline="0" dirty="0" err="1" smtClean="0"/>
              <a:t>sim</a:t>
            </a:r>
            <a:r>
              <a:rPr lang="de-DE" baseline="0" dirty="0" smtClean="0"/>
              <a:t>. </a:t>
            </a:r>
            <a:r>
              <a:rPr lang="de-DE" baseline="0" dirty="0" err="1" smtClean="0"/>
              <a:t>Or</a:t>
            </a:r>
            <a:r>
              <a:rPr lang="de-DE" baseline="0" dirty="0" smtClean="0"/>
              <a:t> „TSM </a:t>
            </a:r>
            <a:r>
              <a:rPr lang="de-DE" baseline="0" dirty="0" err="1" smtClean="0"/>
              <a:t>Ship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Mechanics</a:t>
            </a:r>
            <a:r>
              <a:rPr lang="de-DE" baseline="0" dirty="0" smtClean="0"/>
              <a:t> 750 kW“ in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ERSim</a:t>
            </a:r>
            <a:r>
              <a:rPr lang="de-DE" baseline="0" dirty="0" smtClean="0"/>
              <a:t>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644110-32F8-9944-B520-D8BFB807DE6C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8997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Sorry,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course</a:t>
            </a:r>
            <a:r>
              <a:rPr lang="de-DE" dirty="0" smtClean="0"/>
              <a:t> </a:t>
            </a:r>
            <a:r>
              <a:rPr lang="de-DE" dirty="0" err="1" smtClean="0"/>
              <a:t>plans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available</a:t>
            </a:r>
            <a:r>
              <a:rPr lang="de-DE" dirty="0" smtClean="0"/>
              <a:t> at </a:t>
            </a:r>
            <a:r>
              <a:rPr lang="de-DE" dirty="0" err="1" smtClean="0"/>
              <a:t>moment</a:t>
            </a:r>
            <a:r>
              <a:rPr lang="de-DE" dirty="0" smtClean="0"/>
              <a:t> </a:t>
            </a:r>
            <a:r>
              <a:rPr lang="de-DE" dirty="0" err="1" smtClean="0"/>
              <a:t>only</a:t>
            </a:r>
            <a:r>
              <a:rPr lang="de-DE" dirty="0" smtClean="0"/>
              <a:t> in German </a:t>
            </a:r>
            <a:r>
              <a:rPr lang="de-DE" dirty="0" err="1" smtClean="0"/>
              <a:t>language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644110-32F8-9944-B520-D8BFB807DE6C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7872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4B4E48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539552" y="6118448"/>
            <a:ext cx="7992888" cy="3348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rgbClr val="4B4E4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574628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85268-EB0C-4330-AAAF-F4FF17162BF7}" type="datetime1">
              <a:rPr lang="de-DE" smtClean="0"/>
              <a:pPr/>
              <a:t>26.04.2018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Titel</a:t>
            </a:r>
            <a:endParaRPr lang="de-DE" dirty="0"/>
          </a:p>
        </p:txBody>
      </p:sp>
      <p:sp>
        <p:nvSpPr>
          <p:cNvPr id="7" name="Tabellenplatzhalter 6"/>
          <p:cNvSpPr>
            <a:spLocks noGrp="1"/>
          </p:cNvSpPr>
          <p:nvPr>
            <p:ph type="tbl" sz="quarter" idx="13"/>
          </p:nvPr>
        </p:nvSpPr>
        <p:spPr>
          <a:xfrm>
            <a:off x="468313" y="1268413"/>
            <a:ext cx="3382962" cy="4608512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DE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4"/>
          </p:nvPr>
        </p:nvSpPr>
        <p:spPr>
          <a:xfrm>
            <a:off x="4572000" y="1268413"/>
            <a:ext cx="3960813" cy="46815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>
                <a:solidFill>
                  <a:srgbClr val="4B4E4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754223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platzhalter 1"/>
          <p:cNvSpPr>
            <a:spLocks noGrp="1"/>
          </p:cNvSpPr>
          <p:nvPr>
            <p:ph type="title"/>
          </p:nvPr>
        </p:nvSpPr>
        <p:spPr>
          <a:xfrm>
            <a:off x="211651" y="0"/>
            <a:ext cx="6098205" cy="1143000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Vom Zurechtfinden auf der Kugeloberfläche</a:t>
            </a:r>
            <a:endParaRPr lang="en-US" dirty="0"/>
          </a:p>
        </p:txBody>
      </p:sp>
      <p:sp>
        <p:nvSpPr>
          <p:cNvPr id="3" name="Datumsplatzhalter 4"/>
          <p:cNvSpPr>
            <a:spLocks noGrp="1"/>
          </p:cNvSpPr>
          <p:nvPr>
            <p:ph type="dt" sz="half" idx="10"/>
          </p:nvPr>
        </p:nvSpPr>
        <p:spPr>
          <a:xfrm>
            <a:off x="3175" y="6543675"/>
            <a:ext cx="1106488" cy="365125"/>
          </a:xfrm>
        </p:spPr>
        <p:txBody>
          <a:bodyPr/>
          <a:lstStyle>
            <a:lvl1pPr>
              <a:defRPr cap="small">
                <a:solidFill>
                  <a:srgbClr val="FFFFFF"/>
                </a:solidFill>
                <a:latin typeface="NDSFrutiger 45 Light"/>
                <a:cs typeface="NDSFrutiger 45 Light"/>
              </a:defRPr>
            </a:lvl1pPr>
          </a:lstStyle>
          <a:p>
            <a:pPr>
              <a:defRPr/>
            </a:pPr>
            <a:r>
              <a:rPr lang="de-DE"/>
              <a:t>26.06.2012</a:t>
            </a:r>
            <a:endParaRPr lang="en-US"/>
          </a:p>
        </p:txBody>
      </p:sp>
      <p:sp>
        <p:nvSpPr>
          <p:cNvPr id="4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1604963" y="6543675"/>
            <a:ext cx="5881687" cy="365125"/>
          </a:xfrm>
        </p:spPr>
        <p:txBody>
          <a:bodyPr/>
          <a:lstStyle>
            <a:lvl1pPr>
              <a:defRPr cap="small">
                <a:solidFill>
                  <a:srgbClr val="FFFFFF"/>
                </a:solidFill>
                <a:latin typeface="NDSFrutiger 45 Light"/>
                <a:cs typeface="NDSFrutiger 45 Light"/>
              </a:defRPr>
            </a:lvl1pPr>
          </a:lstStyle>
          <a:p>
            <a:pPr>
              <a:defRPr/>
            </a:pPr>
            <a:r>
              <a:rPr lang="de-DE"/>
              <a:t>Studentin auf Probe</a:t>
            </a:r>
            <a:endParaRPr lang="en-US"/>
          </a:p>
        </p:txBody>
      </p:sp>
      <p:sp>
        <p:nvSpPr>
          <p:cNvPr id="6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7940675" y="6543675"/>
            <a:ext cx="1120775" cy="365125"/>
          </a:xfrm>
          <a:prstGeom prst="rect">
            <a:avLst/>
          </a:prstGeom>
        </p:spPr>
        <p:txBody>
          <a:bodyPr/>
          <a:lstStyle>
            <a:lvl1pPr>
              <a:defRPr cap="small">
                <a:solidFill>
                  <a:srgbClr val="FFFFFF"/>
                </a:solidFill>
                <a:latin typeface="NDSFrutiger 45 Light"/>
                <a:cs typeface="NDSFrutiger 45 Light"/>
              </a:defRPr>
            </a:lvl1pPr>
          </a:lstStyle>
          <a:p>
            <a:pPr>
              <a:defRPr/>
            </a:pPr>
            <a:fld id="{6ABB756D-57C7-EA46-83A4-39AC173B4AF3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3210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211651" y="0"/>
            <a:ext cx="6098205" cy="1143000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Vom Zurechtfinden auf der Kugeloberfläche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1298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01863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22041" indent="0" algn="ctr">
              <a:buNone/>
              <a:defRPr/>
            </a:lvl2pPr>
            <a:lvl3pPr marL="844083" indent="0" algn="ctr">
              <a:buNone/>
              <a:defRPr/>
            </a:lvl3pPr>
            <a:lvl4pPr marL="1266124" indent="0" algn="ctr">
              <a:buNone/>
              <a:defRPr/>
            </a:lvl4pPr>
            <a:lvl5pPr marL="1688165" indent="0" algn="ctr">
              <a:buNone/>
              <a:defRPr/>
            </a:lvl5pPr>
            <a:lvl6pPr marL="2110207" indent="0" algn="ctr">
              <a:buNone/>
              <a:defRPr/>
            </a:lvl6pPr>
            <a:lvl7pPr marL="2532248" indent="0" algn="ctr">
              <a:buNone/>
              <a:defRPr/>
            </a:lvl7pPr>
            <a:lvl8pPr marL="2954289" indent="0" algn="ctr">
              <a:buNone/>
              <a:defRPr/>
            </a:lvl8pPr>
            <a:lvl9pPr marL="3376331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96790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D163-C408-4DDF-A313-1E97635934F9}" type="datetimeFigureOut">
              <a:rPr lang="de-DE" smtClean="0"/>
              <a:t>26.04.2018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8DB09-F19B-463F-A513-7546D44FF0A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32096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D163-C408-4DDF-A313-1E97635934F9}" type="datetimeFigureOut">
              <a:rPr lang="de-DE" smtClean="0"/>
              <a:t>26.04.2018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8DB09-F19B-463F-A513-7546D44FF0A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5734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D163-C408-4DDF-A313-1E97635934F9}" type="datetimeFigureOut">
              <a:rPr lang="de-DE" smtClean="0"/>
              <a:t>26.04.2018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8DB09-F19B-463F-A513-7546D44FF0A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32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D163-C408-4DDF-A313-1E97635934F9}" type="datetimeFigureOut">
              <a:rPr lang="de-DE" smtClean="0"/>
              <a:t>26.04.2018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8DB09-F19B-463F-A513-7546D44FF0A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22333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D163-C408-4DDF-A313-1E97635934F9}" type="datetimeFigureOut">
              <a:rPr lang="de-DE" smtClean="0"/>
              <a:t>26.04.2018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8DB09-F19B-463F-A513-7546D44FF0A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8602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4B4E48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  <a:prstGeom prst="rect">
            <a:avLst/>
          </a:prstGeom>
        </p:spPr>
        <p:txBody>
          <a:bodyPr/>
          <a:lstStyle>
            <a:lvl1pPr>
              <a:buClr>
                <a:srgbClr val="C31924"/>
              </a:buClr>
              <a:defRPr sz="2000">
                <a:solidFill>
                  <a:srgbClr val="4B4E4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C31924"/>
              </a:buClr>
              <a:defRPr sz="1800">
                <a:solidFill>
                  <a:srgbClr val="4B4E4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C31924"/>
              </a:buClr>
              <a:defRPr sz="1600">
                <a:solidFill>
                  <a:srgbClr val="4B4E4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C31924"/>
              </a:buClr>
              <a:defRPr sz="1400">
                <a:solidFill>
                  <a:srgbClr val="4B4E4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C31924"/>
              </a:buClr>
              <a:defRPr sz="1200">
                <a:solidFill>
                  <a:srgbClr val="4B4E4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C89BF-8901-4CDB-8B38-832202374CAB}" type="datetime1">
              <a:rPr lang="de-DE" smtClean="0"/>
              <a:pPr/>
              <a:t>26.04.2018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Titel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710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D163-C408-4DDF-A313-1E97635934F9}" type="datetimeFigureOut">
              <a:rPr lang="de-DE" smtClean="0"/>
              <a:t>26.04.2018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8DB09-F19B-463F-A513-7546D44FF0A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99353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D163-C408-4DDF-A313-1E97635934F9}" type="datetimeFigureOut">
              <a:rPr lang="de-DE" smtClean="0"/>
              <a:t>26.04.2018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8DB09-F19B-463F-A513-7546D44FF0A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18203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D163-C408-4DDF-A313-1E97635934F9}" type="datetimeFigureOut">
              <a:rPr lang="de-DE" smtClean="0"/>
              <a:t>26.04.2018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8DB09-F19B-463F-A513-7546D44FF0A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40610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D163-C408-4DDF-A313-1E97635934F9}" type="datetimeFigureOut">
              <a:rPr lang="de-DE" smtClean="0"/>
              <a:t>26.04.2018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8DB09-F19B-463F-A513-7546D44FF0A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98415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D163-C408-4DDF-A313-1E97635934F9}" type="datetimeFigureOut">
              <a:rPr lang="de-DE" smtClean="0"/>
              <a:t>26.04.2018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8DB09-F19B-463F-A513-7546D44FF0A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93242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D163-C408-4DDF-A313-1E97635934F9}" type="datetimeFigureOut">
              <a:rPr lang="de-DE" smtClean="0"/>
              <a:t>26.04.2018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8DB09-F19B-463F-A513-7546D44FF0A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5197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Aufzählung gegenü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268760"/>
            <a:ext cx="4038600" cy="4857403"/>
          </a:xfrm>
          <a:prstGeom prst="rect">
            <a:avLst/>
          </a:prstGeom>
        </p:spPr>
        <p:txBody>
          <a:bodyPr/>
          <a:lstStyle>
            <a:lvl1pPr>
              <a:buClr>
                <a:srgbClr val="C31924"/>
              </a:buClr>
              <a:defRPr sz="2800">
                <a:solidFill>
                  <a:srgbClr val="4B4E4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C31924"/>
              </a:buClr>
              <a:defRPr sz="2400">
                <a:solidFill>
                  <a:srgbClr val="4B4E4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C31924"/>
              </a:buClr>
              <a:defRPr sz="2000">
                <a:solidFill>
                  <a:srgbClr val="4B4E4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C31924"/>
              </a:buClr>
              <a:defRPr sz="1800">
                <a:solidFill>
                  <a:srgbClr val="4B4E4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C31924"/>
              </a:buClr>
              <a:defRPr sz="1800">
                <a:solidFill>
                  <a:srgbClr val="4B4E4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268760"/>
            <a:ext cx="4038600" cy="4857403"/>
          </a:xfrm>
          <a:prstGeom prst="rect">
            <a:avLst/>
          </a:prstGeom>
        </p:spPr>
        <p:txBody>
          <a:bodyPr/>
          <a:lstStyle>
            <a:lvl1pPr>
              <a:buClr>
                <a:srgbClr val="C31924"/>
              </a:buClr>
              <a:defRPr sz="2800">
                <a:solidFill>
                  <a:srgbClr val="4B4E4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C31924"/>
              </a:buClr>
              <a:defRPr sz="2400">
                <a:solidFill>
                  <a:srgbClr val="4B4E4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C31924"/>
              </a:buClr>
              <a:defRPr sz="2000">
                <a:solidFill>
                  <a:srgbClr val="4B4E4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C31924"/>
              </a:buClr>
              <a:defRPr sz="1800">
                <a:solidFill>
                  <a:srgbClr val="4B4E4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C31924"/>
              </a:buClr>
              <a:defRPr sz="1800">
                <a:solidFill>
                  <a:srgbClr val="4B4E4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A962B-B4A9-43A8-AB1C-A8B63385615D}" type="datetime1">
              <a:rPr lang="de-DE" smtClean="0"/>
              <a:pPr/>
              <a:t>26.04.2018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Titel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54070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Aufzählung gegenüber mit Überschrif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4B4E48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268761"/>
            <a:ext cx="4040188" cy="72008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solidFill>
                  <a:srgbClr val="4B4E4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buClr>
                <a:srgbClr val="C31924"/>
              </a:buClr>
              <a:defRPr sz="2000">
                <a:solidFill>
                  <a:srgbClr val="4B4E4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C31924"/>
              </a:buClr>
              <a:defRPr sz="2000">
                <a:solidFill>
                  <a:srgbClr val="4B4E4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C31924"/>
              </a:buClr>
              <a:defRPr sz="2000">
                <a:solidFill>
                  <a:srgbClr val="4B4E4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C31924"/>
              </a:buClr>
              <a:defRPr sz="2000">
                <a:solidFill>
                  <a:srgbClr val="4B4E4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C31924"/>
              </a:buClr>
              <a:defRPr sz="2000">
                <a:solidFill>
                  <a:srgbClr val="4B4E4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268761"/>
            <a:ext cx="4041775" cy="72008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solidFill>
                  <a:srgbClr val="4B4E4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buClr>
                <a:srgbClr val="C31924"/>
              </a:buClr>
              <a:defRPr sz="2000">
                <a:solidFill>
                  <a:srgbClr val="4B4E4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C31924"/>
              </a:buClr>
              <a:defRPr sz="2000">
                <a:solidFill>
                  <a:srgbClr val="4B4E4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C31924"/>
              </a:buClr>
              <a:defRPr sz="2000">
                <a:solidFill>
                  <a:srgbClr val="4B4E4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C31924"/>
              </a:buClr>
              <a:defRPr sz="2000">
                <a:solidFill>
                  <a:srgbClr val="4B4E4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C31924"/>
              </a:buClr>
              <a:defRPr sz="2000">
                <a:solidFill>
                  <a:srgbClr val="4B4E4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8CDC9-4318-4772-B60F-C4C2527FB258}" type="datetime1">
              <a:rPr lang="de-DE" smtClean="0"/>
              <a:pPr/>
              <a:t>26.04.2018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Titel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49726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o mit Titel u. Fußz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782D8-BA6A-4319-A9E5-B8EE0582660C}" type="datetime1">
              <a:rPr lang="de-DE" smtClean="0"/>
              <a:pPr/>
              <a:t>26.04.2018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Titel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68357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Aufzählung nebeneina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1268760"/>
            <a:ext cx="5111750" cy="4857403"/>
          </a:xfrm>
          <a:prstGeom prst="rect">
            <a:avLst/>
          </a:prstGeom>
        </p:spPr>
        <p:txBody>
          <a:bodyPr/>
          <a:lstStyle>
            <a:lvl1pPr>
              <a:buClr>
                <a:srgbClr val="C31924"/>
              </a:buClr>
              <a:defRPr sz="3200">
                <a:solidFill>
                  <a:srgbClr val="4B4E4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C31924"/>
              </a:buClr>
              <a:defRPr sz="2800">
                <a:solidFill>
                  <a:srgbClr val="4B4E4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C31924"/>
              </a:buClr>
              <a:defRPr sz="2400">
                <a:solidFill>
                  <a:srgbClr val="4B4E4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C31924"/>
              </a:buClr>
              <a:defRPr sz="2000">
                <a:solidFill>
                  <a:srgbClr val="4B4E4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C31924"/>
              </a:buClr>
              <a:defRPr sz="2000">
                <a:solidFill>
                  <a:srgbClr val="4B4E4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268760"/>
            <a:ext cx="3008313" cy="48574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4B4E4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A9E87-FE16-4A6D-9132-8FDB20A8DA0D}" type="datetime1">
              <a:rPr lang="de-DE" smtClean="0"/>
              <a:pPr/>
              <a:t>26.04.2018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Titel</a:t>
            </a:r>
            <a:endParaRPr lang="de-DE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457200" y="-90264"/>
            <a:ext cx="5626968" cy="1143000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202457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821904" y="2492896"/>
            <a:ext cx="5486400" cy="34588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835696" y="1268760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rgbClr val="4B4E4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EAD80-8FC4-4B82-BDB2-BEA06A224ED2}" type="datetime1">
              <a:rPr lang="de-DE" smtClean="0"/>
              <a:pPr/>
              <a:t>26.04.2018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Titel</a:t>
            </a:r>
            <a:endParaRPr lang="de-DE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457200" y="-90264"/>
            <a:ext cx="5626968" cy="1143000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574367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540D6-950B-4AB0-9D02-B46EDD02B89F}" type="datetime1">
              <a:rPr lang="de-DE" smtClean="0"/>
              <a:pPr/>
              <a:t>26.04.2018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Titel</a:t>
            </a:r>
            <a:endParaRPr lang="de-DE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683568" y="1412776"/>
            <a:ext cx="2787170" cy="403244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4"/>
          </p:nvPr>
        </p:nvSpPr>
        <p:spPr>
          <a:xfrm>
            <a:off x="4284663" y="1268413"/>
            <a:ext cx="4103687" cy="4824412"/>
          </a:xfrm>
          <a:prstGeom prst="rect">
            <a:avLst/>
          </a:prstGeom>
        </p:spPr>
        <p:txBody>
          <a:bodyPr/>
          <a:lstStyle>
            <a:lvl1pPr marL="1588" indent="0">
              <a:lnSpc>
                <a:spcPct val="100000"/>
              </a:lnSpc>
              <a:spcBef>
                <a:spcPts val="200"/>
              </a:spcBef>
              <a:buFontTx/>
              <a:buNone/>
              <a:tabLst>
                <a:tab pos="900000" algn="l"/>
              </a:tabLst>
              <a:defRPr sz="2000">
                <a:solidFill>
                  <a:srgbClr val="4B4E4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0">
              <a:spcBef>
                <a:spcPts val="0"/>
              </a:spcBef>
              <a:buFontTx/>
              <a:buNone/>
              <a:defRPr/>
            </a:lvl2pPr>
            <a:lvl3pPr indent="0">
              <a:spcBef>
                <a:spcPts val="0"/>
              </a:spcBef>
              <a:buFontTx/>
              <a:buNone/>
              <a:defRPr/>
            </a:lvl3pPr>
            <a:lvl4pPr indent="0">
              <a:spcBef>
                <a:spcPts val="0"/>
              </a:spcBef>
              <a:buFontTx/>
              <a:buNone/>
              <a:defRPr/>
            </a:lvl4pPr>
            <a:lvl5pPr indent="0"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4674216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85847-9CF9-44A6-9157-59DB685385C3}" type="datetime1">
              <a:rPr lang="de-DE" smtClean="0"/>
              <a:pPr/>
              <a:t>26.04.2018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Titel</a:t>
            </a:r>
            <a:endParaRPr lang="de-DE" dirty="0"/>
          </a:p>
        </p:txBody>
      </p:sp>
      <p:sp>
        <p:nvSpPr>
          <p:cNvPr id="7" name="Diagrammplatzhalter 6"/>
          <p:cNvSpPr>
            <a:spLocks noGrp="1"/>
          </p:cNvSpPr>
          <p:nvPr>
            <p:ph type="chart" sz="quarter" idx="13"/>
          </p:nvPr>
        </p:nvSpPr>
        <p:spPr>
          <a:xfrm>
            <a:off x="468313" y="1268413"/>
            <a:ext cx="8135937" cy="475297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46158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67544" y="27180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Profil Maritime Technik</a:t>
            </a:r>
            <a:endParaRPr lang="de-DE" dirty="0"/>
          </a:p>
        </p:txBody>
      </p:sp>
      <p:cxnSp>
        <p:nvCxnSpPr>
          <p:cNvPr id="7" name="Gerader Verbinder 6"/>
          <p:cNvCxnSpPr/>
          <p:nvPr userDrawn="1"/>
        </p:nvCxnSpPr>
        <p:spPr>
          <a:xfrm>
            <a:off x="0" y="4752000"/>
            <a:ext cx="9144000" cy="0"/>
          </a:xfrm>
          <a:prstGeom prst="line">
            <a:avLst/>
          </a:prstGeom>
          <a:ln w="6350" cmpd="sng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915" y="395816"/>
            <a:ext cx="2624858" cy="1232984"/>
          </a:xfrm>
          <a:prstGeom prst="rect">
            <a:avLst/>
          </a:prstGeom>
        </p:spPr>
      </p:pic>
      <p:cxnSp>
        <p:nvCxnSpPr>
          <p:cNvPr id="9" name="Gerader Verbinder 10"/>
          <p:cNvCxnSpPr/>
          <p:nvPr userDrawn="1"/>
        </p:nvCxnSpPr>
        <p:spPr>
          <a:xfrm>
            <a:off x="0" y="4717448"/>
            <a:ext cx="9144000" cy="0"/>
          </a:xfrm>
          <a:prstGeom prst="line">
            <a:avLst/>
          </a:prstGeom>
          <a:ln w="6350" cmpd="sng">
            <a:solidFill>
              <a:srgbClr val="30323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9760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5B5F57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NDSFrutiger 45 Light" pitchFamily="2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NDSFrutiger 45 Light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NDSFrutiger 45 Light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NDSFrutiger 45 Light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NDSFrutiger 45 Light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746" y="44624"/>
            <a:ext cx="1716743" cy="806411"/>
          </a:xfrm>
          <a:prstGeom prst="rect">
            <a:avLst/>
          </a:prstGeom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49503" y="-27384"/>
            <a:ext cx="5626968" cy="9467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Profil Maritime Technik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98562" y="651318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rgbClr val="4B4E4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smtClean="0"/>
              <a:t>Titel oder Kapitel des Vortrags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31562" y="651318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4B4E4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B2BBC6D-92AF-4505-8904-A4FC390E0922}" type="datetime1">
              <a:rPr lang="de-DE" smtClean="0"/>
              <a:pPr/>
              <a:t>26.04.2018</a:t>
            </a:fld>
            <a:endParaRPr lang="de-DE" dirty="0"/>
          </a:p>
        </p:txBody>
      </p:sp>
      <p:sp>
        <p:nvSpPr>
          <p:cNvPr id="10" name="Text Box 29"/>
          <p:cNvSpPr txBox="1">
            <a:spLocks noChangeArrowheads="1"/>
          </p:cNvSpPr>
          <p:nvPr userDrawn="1"/>
        </p:nvSpPr>
        <p:spPr bwMode="auto">
          <a:xfrm>
            <a:off x="6516216" y="6532695"/>
            <a:ext cx="2160240" cy="346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206197" tIns="103099" rIns="206197" bIns="103099">
            <a:prstTxWarp prst="textNoShape">
              <a:avLst/>
            </a:prstTxWarp>
            <a:spAutoFit/>
          </a:bodyPr>
          <a:lstStyle/>
          <a:p>
            <a:pPr algn="r"/>
            <a:fld id="{61221779-8891-234B-818B-591DB7D9EDD5}" type="slidenum">
              <a:rPr lang="de-DE" sz="900">
                <a:solidFill>
                  <a:srgbClr val="4B4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‹Nr.›</a:t>
            </a:fld>
            <a:endParaRPr lang="de-DE" sz="900" dirty="0">
              <a:solidFill>
                <a:srgbClr val="4B4E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Gerader Verbinder 10"/>
          <p:cNvCxnSpPr/>
          <p:nvPr userDrawn="1"/>
        </p:nvCxnSpPr>
        <p:spPr>
          <a:xfrm>
            <a:off x="-23091" y="6556132"/>
            <a:ext cx="9144000" cy="0"/>
          </a:xfrm>
          <a:prstGeom prst="line">
            <a:avLst/>
          </a:prstGeom>
          <a:ln w="12700">
            <a:solidFill>
              <a:srgbClr val="ACAEAA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Gerader Verbinder 6"/>
          <p:cNvCxnSpPr/>
          <p:nvPr userDrawn="1"/>
        </p:nvCxnSpPr>
        <p:spPr>
          <a:xfrm>
            <a:off x="0" y="943272"/>
            <a:ext cx="9144000" cy="0"/>
          </a:xfrm>
          <a:prstGeom prst="line">
            <a:avLst/>
          </a:prstGeom>
          <a:ln w="6350" cmpd="sng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Gerader Verbinder 10"/>
          <p:cNvCxnSpPr/>
          <p:nvPr userDrawn="1"/>
        </p:nvCxnSpPr>
        <p:spPr>
          <a:xfrm>
            <a:off x="0" y="908720"/>
            <a:ext cx="9144000" cy="0"/>
          </a:xfrm>
          <a:prstGeom prst="line">
            <a:avLst/>
          </a:prstGeom>
          <a:ln w="6350" cmpd="sng">
            <a:solidFill>
              <a:srgbClr val="30323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2465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77" r:id="rId10"/>
    <p:sldLayoutId id="2147483678" r:id="rId11"/>
    <p:sldLayoutId id="2147483679" r:id="rId12"/>
    <p:sldLayoutId id="2147483680" r:id="rId13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spcBef>
          <a:spcPct val="0"/>
        </a:spcBef>
        <a:buNone/>
        <a:defRPr sz="2000" kern="1200" cap="all" baseline="0">
          <a:solidFill>
            <a:srgbClr val="4B4E48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DBD163-C408-4DDF-A313-1E97635934F9}" type="datetimeFigureOut">
              <a:rPr lang="de-DE" smtClean="0"/>
              <a:t>26.04.2018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98DB09-F19B-463F-A513-7546D44FF0A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8932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pn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jpeg"/><Relationship Id="rId5" Type="http://schemas.openxmlformats.org/officeDocument/2006/relationships/image" Target="../media/image38.jp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7" Type="http://schemas.openxmlformats.org/officeDocument/2006/relationships/image" Target="../media/image48.jp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7.jpg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4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3.jpeg"/><Relationship Id="rId5" Type="http://schemas.openxmlformats.org/officeDocument/2006/relationships/image" Target="../media/image72.wmf"/><Relationship Id="rId4" Type="http://schemas.openxmlformats.org/officeDocument/2006/relationships/image" Target="../media/image6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8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3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3880" y="2105018"/>
            <a:ext cx="7887538" cy="1143000"/>
          </a:xfrm>
        </p:spPr>
        <p:txBody>
          <a:bodyPr>
            <a:noAutofit/>
          </a:bodyPr>
          <a:lstStyle/>
          <a:p>
            <a:r>
              <a:rPr lang="en-US" sz="4000" dirty="0">
                <a:latin typeface="+mj-lt"/>
              </a:rPr>
              <a:t>Department of Maritime and </a:t>
            </a:r>
            <a:r>
              <a:rPr lang="en-US" sz="4000" dirty="0" smtClean="0">
                <a:latin typeface="+mj-lt"/>
              </a:rPr>
              <a:t>Logistics Studies</a:t>
            </a:r>
            <a:endParaRPr lang="de-DE" sz="4000" dirty="0">
              <a:latin typeface="+mj-lt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2866037" y="5451311"/>
            <a:ext cx="39733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International </a:t>
            </a:r>
            <a:r>
              <a:rPr lang="de-DE" sz="1600" dirty="0" err="1" smtClean="0"/>
              <a:t>Week</a:t>
            </a:r>
            <a:r>
              <a:rPr lang="de-DE" sz="1600" dirty="0" smtClean="0"/>
              <a:t> 24th April 2018</a:t>
            </a:r>
            <a:endParaRPr lang="de-DE" sz="1600" dirty="0"/>
          </a:p>
        </p:txBody>
      </p:sp>
      <p:sp>
        <p:nvSpPr>
          <p:cNvPr id="4" name="Textfeld 3"/>
          <p:cNvSpPr txBox="1"/>
          <p:nvPr/>
        </p:nvSpPr>
        <p:spPr>
          <a:xfrm>
            <a:off x="3539432" y="5789865"/>
            <a:ext cx="39733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Laurentiu </a:t>
            </a:r>
            <a:r>
              <a:rPr lang="de-DE" sz="1600" dirty="0" err="1" smtClean="0"/>
              <a:t>Chiotoroiu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2484953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5"/>
          <p:cNvSpPr>
            <a:spLocks noChangeArrowheads="1"/>
          </p:cNvSpPr>
          <p:nvPr/>
        </p:nvSpPr>
        <p:spPr bwMode="auto">
          <a:xfrm>
            <a:off x="3038475" y="22240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1178739" y="1921639"/>
            <a:ext cx="3719471" cy="725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200000"/>
              </a:lnSpc>
            </a:pPr>
            <a:r>
              <a:rPr lang="de-DE" sz="2400" dirty="0" smtClean="0"/>
              <a:t>626      </a:t>
            </a:r>
            <a:r>
              <a:rPr lang="de-DE" sz="2400" dirty="0" err="1" smtClean="0"/>
              <a:t>Students</a:t>
            </a:r>
            <a:r>
              <a:rPr lang="de-DE" sz="2400" dirty="0" smtClean="0"/>
              <a:t>:</a:t>
            </a:r>
            <a:endParaRPr lang="de-DE" sz="2400" dirty="0" smtClean="0"/>
          </a:p>
        </p:txBody>
      </p:sp>
      <p:sp>
        <p:nvSpPr>
          <p:cNvPr id="6" name="Rechteck 11"/>
          <p:cNvSpPr>
            <a:spLocks noChangeArrowheads="1"/>
          </p:cNvSpPr>
          <p:nvPr/>
        </p:nvSpPr>
        <p:spPr bwMode="auto">
          <a:xfrm>
            <a:off x="12516" y="352714"/>
            <a:ext cx="7385509" cy="56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06197" tIns="103099" rIns="206197" bIns="103099">
            <a:spAutoFit/>
          </a:bodyPr>
          <a:lstStyle/>
          <a:p>
            <a:pPr defTabSz="455613"/>
            <a:r>
              <a:rPr lang="de-DE" sz="2300" dirty="0" smtClean="0"/>
              <a:t>DEPARTMENT OF MARITIME AND LOGISTICS STUDIES</a:t>
            </a:r>
            <a:endParaRPr lang="de-DE" sz="230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283" b="67605"/>
          <a:stretch/>
        </p:blipFill>
        <p:spPr>
          <a:xfrm>
            <a:off x="5349400" y="1007574"/>
            <a:ext cx="2817091" cy="2200114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1178738" y="2949928"/>
            <a:ext cx="37194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200000"/>
              </a:lnSpc>
            </a:pPr>
            <a:r>
              <a:rPr lang="de-DE" sz="2400" dirty="0" smtClean="0"/>
              <a:t>  32      </a:t>
            </a:r>
            <a:r>
              <a:rPr lang="de-DE" sz="2400" dirty="0" err="1" smtClean="0"/>
              <a:t>Employees</a:t>
            </a:r>
            <a:endParaRPr lang="de-DE" sz="2400" dirty="0" smtClean="0"/>
          </a:p>
          <a:p>
            <a:pPr lvl="1">
              <a:lnSpc>
                <a:spcPct val="200000"/>
              </a:lnSpc>
            </a:pPr>
            <a:r>
              <a:rPr lang="de-DE" sz="2400" dirty="0" smtClean="0"/>
              <a:t>  17      Professors</a:t>
            </a:r>
          </a:p>
          <a:p>
            <a:pPr lvl="1">
              <a:lnSpc>
                <a:spcPct val="200000"/>
              </a:lnSpc>
            </a:pPr>
            <a:r>
              <a:rPr lang="de-DE" sz="2400" dirty="0" smtClean="0"/>
              <a:t>    5      </a:t>
            </a:r>
            <a:r>
              <a:rPr lang="de-DE" sz="2400" dirty="0" smtClean="0"/>
              <a:t>Study </a:t>
            </a:r>
            <a:r>
              <a:rPr lang="de-DE" sz="2400" dirty="0" err="1" smtClean="0"/>
              <a:t>courses</a:t>
            </a:r>
            <a:endParaRPr lang="de-DE" sz="2400" dirty="0" smtClean="0"/>
          </a:p>
        </p:txBody>
      </p:sp>
    </p:spTree>
    <p:extLst>
      <p:ext uri="{BB962C8B-B14F-4D97-AF65-F5344CB8AC3E}">
        <p14:creationId xmlns:p14="http://schemas.microsoft.com/office/powerpoint/2010/main" val="2326074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3"/>
          <p:cNvSpPr>
            <a:spLocks noChangeArrowheads="1"/>
          </p:cNvSpPr>
          <p:nvPr/>
        </p:nvSpPr>
        <p:spPr bwMode="auto">
          <a:xfrm>
            <a:off x="3028950" y="2214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670723" y="947461"/>
            <a:ext cx="8177713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u="sng" dirty="0" smtClean="0">
                <a:solidFill>
                  <a:srgbClr val="626464"/>
                </a:solidFill>
                <a:latin typeface="NDSFrutiger 45 Light" pitchFamily="18"/>
                <a:ea typeface="Arial Unicode MS" pitchFamily="2"/>
                <a:cs typeface="Tahoma" pitchFamily="2"/>
              </a:rPr>
              <a:t>Undergraduate</a:t>
            </a:r>
          </a:p>
          <a:p>
            <a:pPr>
              <a:lnSpc>
                <a:spcPct val="150000"/>
              </a:lnSpc>
            </a:pPr>
            <a:endParaRPr lang="de-DE" sz="2000" dirty="0" smtClean="0">
              <a:solidFill>
                <a:srgbClr val="008000"/>
              </a:solidFill>
            </a:endParaRPr>
          </a:p>
          <a:p>
            <a:pPr marL="358775" lvl="0" indent="-358775">
              <a:buSzPts val="1214"/>
              <a:buBlip>
                <a:blip r:embed="rId2"/>
              </a:buBlip>
            </a:pPr>
            <a:r>
              <a:rPr lang="en-US" sz="2400" dirty="0">
                <a:solidFill>
                  <a:srgbClr val="626464"/>
                </a:solidFill>
                <a:latin typeface="NDSFrutiger 45 Light" pitchFamily="18"/>
                <a:ea typeface="Arial Unicode MS" pitchFamily="2"/>
                <a:cs typeface="Tahoma" pitchFamily="2"/>
              </a:rPr>
              <a:t>Nautical studies </a:t>
            </a:r>
            <a:r>
              <a:rPr lang="en-US" sz="2400" dirty="0" smtClean="0">
                <a:solidFill>
                  <a:srgbClr val="626464"/>
                </a:solidFill>
                <a:latin typeface="NDSFrutiger 45 Light" pitchFamily="18"/>
                <a:ea typeface="Arial Unicode MS" pitchFamily="2"/>
                <a:cs typeface="Tahoma" pitchFamily="2"/>
              </a:rPr>
              <a:t>B.Sc</a:t>
            </a:r>
            <a:r>
              <a:rPr lang="en-US" sz="2400" dirty="0">
                <a:solidFill>
                  <a:srgbClr val="626464"/>
                </a:solidFill>
                <a:latin typeface="NDSFrutiger 45 Light" pitchFamily="18"/>
                <a:ea typeface="Arial Unicode MS" pitchFamily="2"/>
                <a:cs typeface="Tahoma" pitchFamily="2"/>
              </a:rPr>
              <a:t>.</a:t>
            </a:r>
            <a:br>
              <a:rPr lang="en-US" sz="2400" dirty="0">
                <a:solidFill>
                  <a:srgbClr val="626464"/>
                </a:solidFill>
                <a:latin typeface="NDSFrutiger 45 Light" pitchFamily="18"/>
                <a:ea typeface="Arial Unicode MS" pitchFamily="2"/>
                <a:cs typeface="Tahoma" pitchFamily="2"/>
              </a:rPr>
            </a:br>
            <a:endParaRPr lang="en-US" sz="2400" dirty="0">
              <a:solidFill>
                <a:srgbClr val="626464"/>
              </a:solidFill>
              <a:latin typeface="NDSFrutiger 45 Light" pitchFamily="18"/>
              <a:ea typeface="Arial Unicode MS" pitchFamily="2"/>
              <a:cs typeface="Tahoma" pitchFamily="2"/>
            </a:endParaRPr>
          </a:p>
          <a:p>
            <a:pPr marL="358775" lvl="0" indent="-358775">
              <a:buSzPts val="1214"/>
              <a:buBlip>
                <a:blip r:embed="rId2"/>
              </a:buBlip>
            </a:pPr>
            <a:r>
              <a:rPr lang="en-US" sz="2400" dirty="0">
                <a:solidFill>
                  <a:srgbClr val="626464"/>
                </a:solidFill>
                <a:latin typeface="NDSFrutiger 45 Light" pitchFamily="18"/>
                <a:ea typeface="Arial Unicode MS" pitchFamily="2"/>
                <a:cs typeface="Tahoma" pitchFamily="2"/>
              </a:rPr>
              <a:t>Maritime Economics &amp; Port Management B.Sc.</a:t>
            </a:r>
            <a:br>
              <a:rPr lang="en-US" sz="2400" dirty="0">
                <a:solidFill>
                  <a:srgbClr val="626464"/>
                </a:solidFill>
                <a:latin typeface="NDSFrutiger 45 Light" pitchFamily="18"/>
                <a:ea typeface="Arial Unicode MS" pitchFamily="2"/>
                <a:cs typeface="Tahoma" pitchFamily="2"/>
              </a:rPr>
            </a:br>
            <a:endParaRPr lang="en-US" sz="2400" dirty="0">
              <a:solidFill>
                <a:srgbClr val="626464"/>
              </a:solidFill>
              <a:latin typeface="NDSFrutiger 45 Light" pitchFamily="18"/>
              <a:ea typeface="Arial Unicode MS" pitchFamily="2"/>
              <a:cs typeface="Tahoma" pitchFamily="2"/>
            </a:endParaRPr>
          </a:p>
          <a:p>
            <a:pPr marL="358775" lvl="0" indent="-358775">
              <a:buSzPts val="1214"/>
              <a:buBlip>
                <a:blip r:embed="rId2"/>
              </a:buBlip>
            </a:pPr>
            <a:r>
              <a:rPr lang="en-US" sz="2400" dirty="0">
                <a:solidFill>
                  <a:srgbClr val="626464"/>
                </a:solidFill>
                <a:latin typeface="NDSFrutiger 45 Light" pitchFamily="18"/>
                <a:ea typeface="Arial Unicode MS" pitchFamily="2"/>
                <a:cs typeface="Tahoma" pitchFamily="2"/>
              </a:rPr>
              <a:t>International Logistics Management B.Sc.</a:t>
            </a:r>
            <a:br>
              <a:rPr lang="en-US" sz="2400" dirty="0">
                <a:solidFill>
                  <a:srgbClr val="626464"/>
                </a:solidFill>
                <a:latin typeface="NDSFrutiger 45 Light" pitchFamily="18"/>
                <a:ea typeface="Arial Unicode MS" pitchFamily="2"/>
                <a:cs typeface="Tahoma" pitchFamily="2"/>
              </a:rPr>
            </a:br>
            <a:endParaRPr lang="en-US" sz="2400" dirty="0">
              <a:solidFill>
                <a:srgbClr val="626464"/>
              </a:solidFill>
              <a:latin typeface="NDSFrutiger 45 Light" pitchFamily="18"/>
              <a:ea typeface="Arial Unicode MS" pitchFamily="2"/>
              <a:cs typeface="Tahoma" pitchFamily="2"/>
            </a:endParaRPr>
          </a:p>
          <a:p>
            <a:pPr marL="358775" lvl="0" indent="-358775"/>
            <a:r>
              <a:rPr lang="en-US" sz="2400" u="sng" dirty="0">
                <a:solidFill>
                  <a:srgbClr val="626464"/>
                </a:solidFill>
                <a:latin typeface="NDSFrutiger 45 Light" pitchFamily="18"/>
                <a:ea typeface="Arial Unicode MS" pitchFamily="2"/>
                <a:cs typeface="Tahoma" pitchFamily="2"/>
              </a:rPr>
              <a:t>Postgraduate</a:t>
            </a:r>
            <a:br>
              <a:rPr lang="en-US" sz="2400" u="sng" dirty="0">
                <a:solidFill>
                  <a:srgbClr val="626464"/>
                </a:solidFill>
                <a:latin typeface="NDSFrutiger 45 Light" pitchFamily="18"/>
                <a:ea typeface="Arial Unicode MS" pitchFamily="2"/>
                <a:cs typeface="Tahoma" pitchFamily="2"/>
              </a:rPr>
            </a:br>
            <a:endParaRPr lang="en-US" sz="2400" u="sng" dirty="0" smtClean="0">
              <a:solidFill>
                <a:srgbClr val="626464"/>
              </a:solidFill>
              <a:latin typeface="NDSFrutiger 45 Light" pitchFamily="18"/>
              <a:ea typeface="Arial Unicode MS" pitchFamily="2"/>
              <a:cs typeface="Tahoma" pitchFamily="2"/>
            </a:endParaRPr>
          </a:p>
          <a:p>
            <a:pPr marL="358775" lvl="0" indent="-358775">
              <a:buSzPts val="1214"/>
              <a:buBlip>
                <a:blip r:embed="rId2"/>
              </a:buBlip>
            </a:pPr>
            <a:r>
              <a:rPr lang="en-US" sz="2400" dirty="0" smtClean="0">
                <a:solidFill>
                  <a:srgbClr val="626464"/>
                </a:solidFill>
                <a:latin typeface="NDSFrutiger 45 Light" pitchFamily="18"/>
                <a:ea typeface="Arial Unicode MS" pitchFamily="2"/>
                <a:cs typeface="Tahoma" pitchFamily="2"/>
              </a:rPr>
              <a:t>Maritime Management M.Sc.</a:t>
            </a:r>
          </a:p>
          <a:p>
            <a:pPr lvl="0">
              <a:buSzPts val="1214"/>
            </a:pPr>
            <a:endParaRPr lang="en-US" sz="2400" dirty="0">
              <a:solidFill>
                <a:srgbClr val="626464"/>
              </a:solidFill>
              <a:latin typeface="NDSFrutiger 45 Light" pitchFamily="18"/>
              <a:ea typeface="Arial Unicode MS" pitchFamily="2"/>
              <a:cs typeface="Tahoma" pitchFamily="2"/>
            </a:endParaRPr>
          </a:p>
          <a:p>
            <a:pPr marL="358775" lvl="0" indent="-358775">
              <a:buSzPts val="1214"/>
              <a:buBlip>
                <a:blip r:embed="rId2"/>
              </a:buBlip>
            </a:pPr>
            <a:r>
              <a:rPr lang="en-US" sz="2400" dirty="0">
                <a:solidFill>
                  <a:srgbClr val="626464"/>
                </a:solidFill>
                <a:latin typeface="NDSFrutiger 45 Light" pitchFamily="18"/>
                <a:ea typeface="Arial Unicode MS" pitchFamily="2"/>
                <a:cs typeface="Tahoma" pitchFamily="2"/>
              </a:rPr>
              <a:t>International Maritime Management </a:t>
            </a:r>
            <a:r>
              <a:rPr lang="en-US" sz="2400" dirty="0" smtClean="0">
                <a:solidFill>
                  <a:srgbClr val="626464"/>
                </a:solidFill>
                <a:latin typeface="NDSFrutiger 45 Light" pitchFamily="18"/>
                <a:ea typeface="Arial Unicode MS" pitchFamily="2"/>
                <a:cs typeface="Tahoma" pitchFamily="2"/>
              </a:rPr>
              <a:t>(online) </a:t>
            </a:r>
            <a:endParaRPr lang="en-US" sz="2400" dirty="0">
              <a:solidFill>
                <a:srgbClr val="626464"/>
              </a:solidFill>
              <a:latin typeface="NDSFrutiger 45 Light" pitchFamily="18"/>
              <a:ea typeface="Arial Unicode MS" pitchFamily="2"/>
              <a:cs typeface="Tahoma" pitchFamily="2"/>
            </a:endParaRPr>
          </a:p>
        </p:txBody>
      </p:sp>
      <p:sp>
        <p:nvSpPr>
          <p:cNvPr id="5" name="Rechteck 11"/>
          <p:cNvSpPr>
            <a:spLocks noChangeArrowheads="1"/>
          </p:cNvSpPr>
          <p:nvPr/>
        </p:nvSpPr>
        <p:spPr bwMode="auto">
          <a:xfrm>
            <a:off x="12516" y="352714"/>
            <a:ext cx="2843368" cy="56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06197" tIns="103099" rIns="206197" bIns="103099">
            <a:spAutoFit/>
          </a:bodyPr>
          <a:lstStyle/>
          <a:p>
            <a:pPr defTabSz="455613"/>
            <a:r>
              <a:rPr lang="de-DE" sz="2300" dirty="0" smtClean="0"/>
              <a:t>COURSES OFFERED</a:t>
            </a:r>
            <a:endParaRPr lang="de-DE" sz="2300" dirty="0"/>
          </a:p>
        </p:txBody>
      </p:sp>
      <p:sp>
        <p:nvSpPr>
          <p:cNvPr id="3" name="Rechteck 2"/>
          <p:cNvSpPr/>
          <p:nvPr/>
        </p:nvSpPr>
        <p:spPr>
          <a:xfrm>
            <a:off x="8085361" y="1918767"/>
            <a:ext cx="10406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dirty="0">
                <a:solidFill>
                  <a:srgbClr val="5B5F61"/>
                </a:solidFill>
              </a:rPr>
              <a:t>Nautik</a:t>
            </a:r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8292148" y="2702692"/>
            <a:ext cx="8338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dirty="0" smtClean="0">
                <a:solidFill>
                  <a:srgbClr val="5B5F61"/>
                </a:solidFill>
              </a:rPr>
              <a:t>SHW</a:t>
            </a:r>
            <a:endParaRPr lang="de-DE" dirty="0"/>
          </a:p>
        </p:txBody>
      </p:sp>
      <p:sp>
        <p:nvSpPr>
          <p:cNvPr id="9" name="Rechteck 8"/>
          <p:cNvSpPr/>
          <p:nvPr/>
        </p:nvSpPr>
        <p:spPr>
          <a:xfrm>
            <a:off x="8462067" y="3494520"/>
            <a:ext cx="6639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dirty="0" smtClean="0">
                <a:solidFill>
                  <a:srgbClr val="5B5F61"/>
                </a:solidFill>
              </a:rPr>
              <a:t>ILM</a:t>
            </a:r>
            <a:endParaRPr lang="de-DE" dirty="0"/>
          </a:p>
        </p:txBody>
      </p:sp>
      <p:sp>
        <p:nvSpPr>
          <p:cNvPr id="10" name="Rechteck 9"/>
          <p:cNvSpPr/>
          <p:nvPr/>
        </p:nvSpPr>
        <p:spPr>
          <a:xfrm>
            <a:off x="8326612" y="5602835"/>
            <a:ext cx="8018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dirty="0" smtClean="0">
                <a:solidFill>
                  <a:srgbClr val="5B5F61"/>
                </a:solidFill>
              </a:rPr>
              <a:t>IMM</a:t>
            </a:r>
            <a:endParaRPr lang="de-DE" dirty="0"/>
          </a:p>
        </p:txBody>
      </p:sp>
      <p:sp>
        <p:nvSpPr>
          <p:cNvPr id="11" name="Rechteck 10"/>
          <p:cNvSpPr/>
          <p:nvPr/>
        </p:nvSpPr>
        <p:spPr>
          <a:xfrm>
            <a:off x="8361078" y="4958314"/>
            <a:ext cx="7328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dirty="0" smtClean="0">
                <a:solidFill>
                  <a:srgbClr val="5B5F61"/>
                </a:solidFill>
              </a:rPr>
              <a:t>MM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25655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3"/>
          <p:cNvSpPr>
            <a:spLocks noChangeArrowheads="1"/>
          </p:cNvSpPr>
          <p:nvPr/>
        </p:nvSpPr>
        <p:spPr bwMode="auto">
          <a:xfrm>
            <a:off x="3028950" y="2214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10" name="Rechteck 9"/>
          <p:cNvSpPr/>
          <p:nvPr/>
        </p:nvSpPr>
        <p:spPr>
          <a:xfrm>
            <a:off x="1602005" y="5375700"/>
            <a:ext cx="1652461" cy="4124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/>
        </p:nvSpPr>
        <p:spPr>
          <a:xfrm>
            <a:off x="1602005" y="4945475"/>
            <a:ext cx="1652461" cy="4124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/>
          <p:cNvSpPr/>
          <p:nvPr/>
        </p:nvSpPr>
        <p:spPr>
          <a:xfrm>
            <a:off x="1602005" y="4532981"/>
            <a:ext cx="1652461" cy="4124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/>
          <p:cNvSpPr/>
          <p:nvPr/>
        </p:nvSpPr>
        <p:spPr>
          <a:xfrm>
            <a:off x="1602005" y="4116807"/>
            <a:ext cx="1652461" cy="4124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/>
          <p:cNvSpPr/>
          <p:nvPr/>
        </p:nvSpPr>
        <p:spPr>
          <a:xfrm>
            <a:off x="1602005" y="3682246"/>
            <a:ext cx="1652461" cy="4124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/>
          <p:cNvSpPr/>
          <p:nvPr/>
        </p:nvSpPr>
        <p:spPr>
          <a:xfrm>
            <a:off x="1602005" y="3256808"/>
            <a:ext cx="1652461" cy="4124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1602005" y="2844314"/>
            <a:ext cx="1652461" cy="4124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hteck 16"/>
          <p:cNvSpPr/>
          <p:nvPr/>
        </p:nvSpPr>
        <p:spPr>
          <a:xfrm>
            <a:off x="4324894" y="5375700"/>
            <a:ext cx="1652461" cy="4124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/>
        </p:nvSpPr>
        <p:spPr>
          <a:xfrm>
            <a:off x="4324894" y="4945475"/>
            <a:ext cx="1652461" cy="4124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4324894" y="4532981"/>
            <a:ext cx="1652461" cy="4124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hteck 19"/>
          <p:cNvSpPr/>
          <p:nvPr/>
        </p:nvSpPr>
        <p:spPr>
          <a:xfrm>
            <a:off x="4324894" y="4116807"/>
            <a:ext cx="1652461" cy="4124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/>
          <p:cNvSpPr/>
          <p:nvPr/>
        </p:nvSpPr>
        <p:spPr>
          <a:xfrm>
            <a:off x="4324894" y="3682246"/>
            <a:ext cx="1652461" cy="4124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Rechteck 21"/>
          <p:cNvSpPr/>
          <p:nvPr/>
        </p:nvSpPr>
        <p:spPr>
          <a:xfrm>
            <a:off x="4324894" y="3256808"/>
            <a:ext cx="1652461" cy="4124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Rechteck 22"/>
          <p:cNvSpPr/>
          <p:nvPr/>
        </p:nvSpPr>
        <p:spPr>
          <a:xfrm>
            <a:off x="4324894" y="2844314"/>
            <a:ext cx="1652461" cy="4124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Rechteck 23"/>
          <p:cNvSpPr/>
          <p:nvPr/>
        </p:nvSpPr>
        <p:spPr>
          <a:xfrm>
            <a:off x="6925384" y="5375700"/>
            <a:ext cx="1652461" cy="4124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Rechteck 24"/>
          <p:cNvSpPr/>
          <p:nvPr/>
        </p:nvSpPr>
        <p:spPr>
          <a:xfrm>
            <a:off x="6925384" y="4945475"/>
            <a:ext cx="1652461" cy="4124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Rechteck 25"/>
          <p:cNvSpPr/>
          <p:nvPr/>
        </p:nvSpPr>
        <p:spPr>
          <a:xfrm>
            <a:off x="6925384" y="4532981"/>
            <a:ext cx="1652461" cy="4124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Rechteck 26"/>
          <p:cNvSpPr/>
          <p:nvPr/>
        </p:nvSpPr>
        <p:spPr>
          <a:xfrm>
            <a:off x="6925384" y="4116807"/>
            <a:ext cx="1652461" cy="4124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Rechteck 27"/>
          <p:cNvSpPr/>
          <p:nvPr/>
        </p:nvSpPr>
        <p:spPr>
          <a:xfrm>
            <a:off x="6925384" y="3682246"/>
            <a:ext cx="1652461" cy="4124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Rechteck 28"/>
          <p:cNvSpPr/>
          <p:nvPr/>
        </p:nvSpPr>
        <p:spPr>
          <a:xfrm>
            <a:off x="6925384" y="3256808"/>
            <a:ext cx="1652461" cy="4124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Rechteck 29"/>
          <p:cNvSpPr/>
          <p:nvPr/>
        </p:nvSpPr>
        <p:spPr>
          <a:xfrm>
            <a:off x="6925384" y="2844314"/>
            <a:ext cx="1652461" cy="4124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Rechteck 30"/>
          <p:cNvSpPr/>
          <p:nvPr/>
        </p:nvSpPr>
        <p:spPr>
          <a:xfrm>
            <a:off x="1602005" y="2455329"/>
            <a:ext cx="1652461" cy="4124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Titel 1"/>
          <p:cNvSpPr txBox="1">
            <a:spLocks/>
          </p:cNvSpPr>
          <p:nvPr/>
        </p:nvSpPr>
        <p:spPr>
          <a:xfrm>
            <a:off x="1574297" y="5833501"/>
            <a:ext cx="7412686" cy="7649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2400" dirty="0" smtClean="0"/>
              <a:t>    Nautik 				SHW				    ILM</a:t>
            </a:r>
            <a:endParaRPr lang="de-DE" sz="2400" dirty="0"/>
          </a:p>
        </p:txBody>
      </p:sp>
      <p:cxnSp>
        <p:nvCxnSpPr>
          <p:cNvPr id="33" name="Gerade Verbindung 32"/>
          <p:cNvCxnSpPr/>
          <p:nvPr/>
        </p:nvCxnSpPr>
        <p:spPr>
          <a:xfrm>
            <a:off x="421132" y="2455329"/>
            <a:ext cx="0" cy="33328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33"/>
          <p:cNvCxnSpPr/>
          <p:nvPr/>
        </p:nvCxnSpPr>
        <p:spPr>
          <a:xfrm>
            <a:off x="421132" y="2455329"/>
            <a:ext cx="59944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34"/>
          <p:cNvCxnSpPr/>
          <p:nvPr/>
        </p:nvCxnSpPr>
        <p:spPr>
          <a:xfrm>
            <a:off x="421132" y="2867823"/>
            <a:ext cx="59944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35"/>
          <p:cNvCxnSpPr/>
          <p:nvPr/>
        </p:nvCxnSpPr>
        <p:spPr>
          <a:xfrm>
            <a:off x="421132" y="3255615"/>
            <a:ext cx="59944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Gerade Verbindung 36"/>
          <p:cNvCxnSpPr/>
          <p:nvPr/>
        </p:nvCxnSpPr>
        <p:spPr>
          <a:xfrm>
            <a:off x="421132" y="3682246"/>
            <a:ext cx="59944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37"/>
          <p:cNvCxnSpPr/>
          <p:nvPr/>
        </p:nvCxnSpPr>
        <p:spPr>
          <a:xfrm>
            <a:off x="421132" y="4116807"/>
            <a:ext cx="59944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38"/>
          <p:cNvCxnSpPr/>
          <p:nvPr/>
        </p:nvCxnSpPr>
        <p:spPr>
          <a:xfrm>
            <a:off x="421132" y="4532981"/>
            <a:ext cx="59944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39"/>
          <p:cNvCxnSpPr/>
          <p:nvPr/>
        </p:nvCxnSpPr>
        <p:spPr>
          <a:xfrm>
            <a:off x="421132" y="4945475"/>
            <a:ext cx="59944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40"/>
          <p:cNvCxnSpPr/>
          <p:nvPr/>
        </p:nvCxnSpPr>
        <p:spPr>
          <a:xfrm>
            <a:off x="421132" y="5375700"/>
            <a:ext cx="59944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41"/>
          <p:cNvCxnSpPr/>
          <p:nvPr/>
        </p:nvCxnSpPr>
        <p:spPr>
          <a:xfrm>
            <a:off x="405831" y="5785172"/>
            <a:ext cx="59944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feld 42"/>
          <p:cNvSpPr txBox="1"/>
          <p:nvPr/>
        </p:nvSpPr>
        <p:spPr>
          <a:xfrm>
            <a:off x="592162" y="2470628"/>
            <a:ext cx="428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i="1" dirty="0" smtClean="0"/>
              <a:t>8</a:t>
            </a:r>
            <a:endParaRPr lang="de-DE" b="1" i="1" dirty="0"/>
          </a:p>
        </p:txBody>
      </p:sp>
      <p:sp>
        <p:nvSpPr>
          <p:cNvPr id="44" name="Textfeld 43"/>
          <p:cNvSpPr txBox="1"/>
          <p:nvPr/>
        </p:nvSpPr>
        <p:spPr>
          <a:xfrm>
            <a:off x="576257" y="2886283"/>
            <a:ext cx="428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i="1" dirty="0"/>
              <a:t>7</a:t>
            </a:r>
          </a:p>
        </p:txBody>
      </p:sp>
      <p:sp>
        <p:nvSpPr>
          <p:cNvPr id="45" name="Textfeld 44"/>
          <p:cNvSpPr txBox="1"/>
          <p:nvPr/>
        </p:nvSpPr>
        <p:spPr>
          <a:xfrm>
            <a:off x="576257" y="3312914"/>
            <a:ext cx="428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i="1" dirty="0" smtClean="0"/>
              <a:t>6</a:t>
            </a:r>
            <a:endParaRPr lang="de-DE" b="1" i="1" dirty="0"/>
          </a:p>
        </p:txBody>
      </p:sp>
      <p:sp>
        <p:nvSpPr>
          <p:cNvPr id="46" name="Textfeld 45"/>
          <p:cNvSpPr txBox="1"/>
          <p:nvPr/>
        </p:nvSpPr>
        <p:spPr>
          <a:xfrm>
            <a:off x="560352" y="3698353"/>
            <a:ext cx="428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i="1" dirty="0" smtClean="0"/>
              <a:t>5</a:t>
            </a:r>
            <a:endParaRPr lang="de-DE" b="1" i="1" dirty="0"/>
          </a:p>
        </p:txBody>
      </p:sp>
      <p:sp>
        <p:nvSpPr>
          <p:cNvPr id="47" name="Textfeld 46"/>
          <p:cNvSpPr txBox="1"/>
          <p:nvPr/>
        </p:nvSpPr>
        <p:spPr>
          <a:xfrm>
            <a:off x="561561" y="4144670"/>
            <a:ext cx="428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i="1" dirty="0"/>
              <a:t>4</a:t>
            </a:r>
          </a:p>
        </p:txBody>
      </p:sp>
      <p:sp>
        <p:nvSpPr>
          <p:cNvPr id="48" name="Textfeld 47"/>
          <p:cNvSpPr txBox="1"/>
          <p:nvPr/>
        </p:nvSpPr>
        <p:spPr>
          <a:xfrm>
            <a:off x="560955" y="4535340"/>
            <a:ext cx="428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i="1" dirty="0"/>
              <a:t>3</a:t>
            </a:r>
          </a:p>
        </p:txBody>
      </p:sp>
      <p:sp>
        <p:nvSpPr>
          <p:cNvPr id="49" name="Textfeld 48"/>
          <p:cNvSpPr txBox="1"/>
          <p:nvPr/>
        </p:nvSpPr>
        <p:spPr>
          <a:xfrm>
            <a:off x="575653" y="4990055"/>
            <a:ext cx="428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i="1" dirty="0" smtClean="0"/>
              <a:t>2</a:t>
            </a:r>
            <a:endParaRPr lang="de-DE" b="1" i="1" dirty="0"/>
          </a:p>
        </p:txBody>
      </p:sp>
      <p:sp>
        <p:nvSpPr>
          <p:cNvPr id="50" name="Textfeld 49"/>
          <p:cNvSpPr txBox="1"/>
          <p:nvPr/>
        </p:nvSpPr>
        <p:spPr>
          <a:xfrm>
            <a:off x="575653" y="5418862"/>
            <a:ext cx="428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i="1" dirty="0" smtClean="0"/>
              <a:t>1</a:t>
            </a:r>
            <a:endParaRPr lang="de-DE" b="1" i="1" dirty="0"/>
          </a:p>
        </p:txBody>
      </p:sp>
      <p:sp>
        <p:nvSpPr>
          <p:cNvPr id="51" name="Rechteck 11"/>
          <p:cNvSpPr>
            <a:spLocks noChangeArrowheads="1"/>
          </p:cNvSpPr>
          <p:nvPr/>
        </p:nvSpPr>
        <p:spPr bwMode="auto">
          <a:xfrm>
            <a:off x="12516" y="352714"/>
            <a:ext cx="4252408" cy="56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06197" tIns="103099" rIns="206197" bIns="103099">
            <a:spAutoFit/>
          </a:bodyPr>
          <a:lstStyle/>
          <a:p>
            <a:pPr defTabSz="455613"/>
            <a:r>
              <a:rPr lang="de-DE" sz="2300" dirty="0" smtClean="0"/>
              <a:t>BACHELOR - STUDY COURSES</a:t>
            </a:r>
            <a:endParaRPr lang="de-DE" sz="2300" dirty="0"/>
          </a:p>
        </p:txBody>
      </p:sp>
    </p:spTree>
    <p:extLst>
      <p:ext uri="{BB962C8B-B14F-4D97-AF65-F5344CB8AC3E}">
        <p14:creationId xmlns:p14="http://schemas.microsoft.com/office/powerpoint/2010/main" val="2087201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2"/>
          <p:cNvSpPr>
            <a:spLocks noChangeArrowheads="1"/>
          </p:cNvSpPr>
          <p:nvPr/>
        </p:nvSpPr>
        <p:spPr bwMode="auto">
          <a:xfrm>
            <a:off x="3028950" y="2214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1684475" y="5276730"/>
            <a:ext cx="1733750" cy="4124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/>
          <p:cNvSpPr/>
          <p:nvPr/>
        </p:nvSpPr>
        <p:spPr>
          <a:xfrm>
            <a:off x="1684475" y="4846505"/>
            <a:ext cx="1733750" cy="412494"/>
          </a:xfrm>
          <a:prstGeom prst="rect">
            <a:avLst/>
          </a:prstGeom>
          <a:solidFill>
            <a:schemeClr val="accent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 smtClean="0"/>
              <a:t>Training </a:t>
            </a:r>
            <a:r>
              <a:rPr lang="de-DE" sz="1200" dirty="0" err="1" smtClean="0"/>
              <a:t>as</a:t>
            </a:r>
            <a:r>
              <a:rPr lang="de-DE" sz="1200" dirty="0" smtClean="0"/>
              <a:t> </a:t>
            </a:r>
          </a:p>
          <a:p>
            <a:pPr algn="ctr"/>
            <a:r>
              <a:rPr lang="de-DE" sz="1200" dirty="0" smtClean="0"/>
              <a:t>deck </a:t>
            </a:r>
            <a:r>
              <a:rPr lang="de-DE" sz="1200" dirty="0" err="1" smtClean="0"/>
              <a:t>cadet</a:t>
            </a:r>
            <a:endParaRPr lang="de-DE" sz="1200" dirty="0"/>
          </a:p>
        </p:txBody>
      </p:sp>
      <p:sp>
        <p:nvSpPr>
          <p:cNvPr id="10" name="Rechteck 9"/>
          <p:cNvSpPr/>
          <p:nvPr/>
        </p:nvSpPr>
        <p:spPr>
          <a:xfrm>
            <a:off x="1684475" y="4434011"/>
            <a:ext cx="1733750" cy="4124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/>
        </p:nvSpPr>
        <p:spPr>
          <a:xfrm>
            <a:off x="1684475" y="4017837"/>
            <a:ext cx="1733750" cy="4124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/>
          <p:cNvSpPr/>
          <p:nvPr/>
        </p:nvSpPr>
        <p:spPr>
          <a:xfrm>
            <a:off x="1684475" y="3583276"/>
            <a:ext cx="1733751" cy="4124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/>
          <p:cNvSpPr/>
          <p:nvPr/>
        </p:nvSpPr>
        <p:spPr>
          <a:xfrm>
            <a:off x="1684475" y="3157838"/>
            <a:ext cx="1733750" cy="4124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/>
          <p:cNvSpPr/>
          <p:nvPr/>
        </p:nvSpPr>
        <p:spPr>
          <a:xfrm>
            <a:off x="1684475" y="2745344"/>
            <a:ext cx="1652461" cy="4124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/>
          <p:cNvSpPr/>
          <p:nvPr/>
        </p:nvSpPr>
        <p:spPr>
          <a:xfrm>
            <a:off x="4294910" y="5276730"/>
            <a:ext cx="1764915" cy="4124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4294910" y="4846505"/>
            <a:ext cx="1764915" cy="4124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hteck 16"/>
          <p:cNvSpPr/>
          <p:nvPr/>
        </p:nvSpPr>
        <p:spPr>
          <a:xfrm>
            <a:off x="4294910" y="4434011"/>
            <a:ext cx="1764915" cy="4124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/>
        </p:nvSpPr>
        <p:spPr>
          <a:xfrm>
            <a:off x="4294910" y="4017837"/>
            <a:ext cx="1764915" cy="4124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4294910" y="3583276"/>
            <a:ext cx="1764915" cy="412494"/>
          </a:xfrm>
          <a:prstGeom prst="rect">
            <a:avLst/>
          </a:prstGeom>
          <a:solidFill>
            <a:srgbClr val="4F81BD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 err="1"/>
              <a:t>P</a:t>
            </a:r>
            <a:r>
              <a:rPr lang="de-DE" sz="1200" dirty="0" err="1" smtClean="0"/>
              <a:t>ractical</a:t>
            </a:r>
            <a:r>
              <a:rPr lang="de-DE" sz="1200" dirty="0" smtClean="0"/>
              <a:t> </a:t>
            </a:r>
            <a:r>
              <a:rPr lang="de-DE" sz="1200" dirty="0" err="1"/>
              <a:t>semester</a:t>
            </a:r>
            <a:r>
              <a:rPr lang="de-DE" sz="1200" dirty="0"/>
              <a:t> (</a:t>
            </a:r>
            <a:r>
              <a:rPr lang="de-DE" sz="1200" dirty="0" err="1"/>
              <a:t>work</a:t>
            </a:r>
            <a:r>
              <a:rPr lang="de-DE" sz="1200" dirty="0"/>
              <a:t> </a:t>
            </a:r>
            <a:r>
              <a:rPr lang="de-DE" sz="1200" dirty="0" err="1"/>
              <a:t>placement</a:t>
            </a:r>
            <a:r>
              <a:rPr lang="de-DE" sz="1200" dirty="0"/>
              <a:t>)</a:t>
            </a:r>
          </a:p>
        </p:txBody>
      </p:sp>
      <p:sp>
        <p:nvSpPr>
          <p:cNvPr id="20" name="Rechteck 19"/>
          <p:cNvSpPr/>
          <p:nvPr/>
        </p:nvSpPr>
        <p:spPr>
          <a:xfrm>
            <a:off x="4294910" y="3157838"/>
            <a:ext cx="1764915" cy="4124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/>
          <p:cNvSpPr/>
          <p:nvPr/>
        </p:nvSpPr>
        <p:spPr>
          <a:xfrm>
            <a:off x="4294910" y="2627058"/>
            <a:ext cx="1764916" cy="53078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/>
              <a:t>S</a:t>
            </a:r>
            <a:r>
              <a:rPr lang="de-DE" sz="1200" dirty="0" smtClean="0"/>
              <a:t>econd </a:t>
            </a:r>
            <a:r>
              <a:rPr lang="de-DE" sz="1200" dirty="0" err="1"/>
              <a:t>work</a:t>
            </a:r>
            <a:r>
              <a:rPr lang="de-DE" sz="1200" dirty="0"/>
              <a:t> </a:t>
            </a:r>
            <a:r>
              <a:rPr lang="de-DE" sz="1200" dirty="0" err="1"/>
              <a:t>placement</a:t>
            </a:r>
            <a:endParaRPr lang="de-DE" sz="1200" dirty="0"/>
          </a:p>
        </p:txBody>
      </p:sp>
      <p:sp>
        <p:nvSpPr>
          <p:cNvPr id="22" name="Rechteck 21"/>
          <p:cNvSpPr/>
          <p:nvPr/>
        </p:nvSpPr>
        <p:spPr>
          <a:xfrm>
            <a:off x="6936510" y="5276730"/>
            <a:ext cx="1723805" cy="4124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Rechteck 22"/>
          <p:cNvSpPr/>
          <p:nvPr/>
        </p:nvSpPr>
        <p:spPr>
          <a:xfrm>
            <a:off x="6936510" y="4846505"/>
            <a:ext cx="1723805" cy="4124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Rechteck 23"/>
          <p:cNvSpPr/>
          <p:nvPr/>
        </p:nvSpPr>
        <p:spPr>
          <a:xfrm>
            <a:off x="6936510" y="4434011"/>
            <a:ext cx="1723805" cy="4124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Rechteck 24"/>
          <p:cNvSpPr/>
          <p:nvPr/>
        </p:nvSpPr>
        <p:spPr>
          <a:xfrm>
            <a:off x="6936510" y="4017837"/>
            <a:ext cx="1723805" cy="4124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Rechteck 25"/>
          <p:cNvSpPr/>
          <p:nvPr/>
        </p:nvSpPr>
        <p:spPr>
          <a:xfrm>
            <a:off x="6936510" y="3583276"/>
            <a:ext cx="1723806" cy="412494"/>
          </a:xfrm>
          <a:prstGeom prst="rect">
            <a:avLst/>
          </a:prstGeom>
          <a:solidFill>
            <a:srgbClr val="4F81BD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200" dirty="0" err="1"/>
              <a:t>Practical</a:t>
            </a:r>
            <a:r>
              <a:rPr lang="de-DE" sz="1200" dirty="0"/>
              <a:t> </a:t>
            </a:r>
            <a:r>
              <a:rPr lang="de-DE" sz="1200" dirty="0" err="1" smtClean="0"/>
              <a:t>semester</a:t>
            </a:r>
            <a:r>
              <a:rPr lang="de-DE" sz="1200" dirty="0" smtClean="0"/>
              <a:t>  on </a:t>
            </a:r>
            <a:r>
              <a:rPr lang="de-DE" sz="1200" dirty="0" err="1" smtClean="0"/>
              <a:t>selected</a:t>
            </a:r>
            <a:r>
              <a:rPr lang="de-DE" sz="1200" dirty="0" smtClean="0"/>
              <a:t> </a:t>
            </a:r>
            <a:r>
              <a:rPr lang="de-DE" sz="1200" dirty="0" err="1" smtClean="0"/>
              <a:t>profile</a:t>
            </a:r>
            <a:r>
              <a:rPr lang="de-DE" sz="1200" dirty="0" smtClean="0"/>
              <a:t> </a:t>
            </a:r>
            <a:r>
              <a:rPr lang="de-DE" sz="1200" dirty="0" err="1" smtClean="0"/>
              <a:t>abroad</a:t>
            </a:r>
            <a:endParaRPr lang="de-DE" sz="1200" dirty="0"/>
          </a:p>
        </p:txBody>
      </p:sp>
      <p:sp>
        <p:nvSpPr>
          <p:cNvPr id="27" name="Rechteck 26"/>
          <p:cNvSpPr/>
          <p:nvPr/>
        </p:nvSpPr>
        <p:spPr>
          <a:xfrm>
            <a:off x="6936510" y="3157838"/>
            <a:ext cx="1723805" cy="4124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Rechteck 27"/>
          <p:cNvSpPr/>
          <p:nvPr/>
        </p:nvSpPr>
        <p:spPr>
          <a:xfrm>
            <a:off x="6936510" y="2627058"/>
            <a:ext cx="1723805" cy="53078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 err="1"/>
              <a:t>Practical</a:t>
            </a:r>
            <a:r>
              <a:rPr lang="de-DE" sz="1200" dirty="0"/>
              <a:t> </a:t>
            </a:r>
            <a:r>
              <a:rPr lang="de-DE" sz="1200" dirty="0" err="1"/>
              <a:t>semester</a:t>
            </a:r>
            <a:r>
              <a:rPr lang="de-DE" sz="1200" dirty="0"/>
              <a:t> (</a:t>
            </a:r>
            <a:r>
              <a:rPr lang="de-DE" sz="1200" dirty="0" err="1"/>
              <a:t>work</a:t>
            </a:r>
            <a:r>
              <a:rPr lang="de-DE" sz="1200" dirty="0"/>
              <a:t> </a:t>
            </a:r>
            <a:r>
              <a:rPr lang="de-DE" sz="1200" dirty="0" err="1"/>
              <a:t>placement</a:t>
            </a:r>
            <a:r>
              <a:rPr lang="de-DE" sz="1200" dirty="0" smtClean="0"/>
              <a:t>) </a:t>
            </a:r>
            <a:r>
              <a:rPr lang="de-DE" sz="1200" dirty="0" err="1" smtClean="0"/>
              <a:t>within</a:t>
            </a:r>
            <a:r>
              <a:rPr lang="de-DE" sz="1200" dirty="0" smtClean="0"/>
              <a:t> a </a:t>
            </a:r>
            <a:r>
              <a:rPr lang="de-DE" sz="1200" dirty="0" err="1" smtClean="0"/>
              <a:t>foreign</a:t>
            </a:r>
            <a:r>
              <a:rPr lang="de-DE" sz="1200" dirty="0" smtClean="0"/>
              <a:t> </a:t>
            </a:r>
            <a:r>
              <a:rPr lang="de-DE" sz="1200" dirty="0" err="1" smtClean="0"/>
              <a:t>co.</a:t>
            </a:r>
            <a:endParaRPr lang="de-DE" sz="1200" dirty="0"/>
          </a:p>
        </p:txBody>
      </p:sp>
      <p:sp>
        <p:nvSpPr>
          <p:cNvPr id="29" name="Rechteck 28"/>
          <p:cNvSpPr/>
          <p:nvPr/>
        </p:nvSpPr>
        <p:spPr>
          <a:xfrm>
            <a:off x="1684475" y="2236631"/>
            <a:ext cx="1733751" cy="53222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Titel 1"/>
          <p:cNvSpPr txBox="1">
            <a:spLocks/>
          </p:cNvSpPr>
          <p:nvPr/>
        </p:nvSpPr>
        <p:spPr>
          <a:xfrm>
            <a:off x="1684475" y="5734531"/>
            <a:ext cx="7256325" cy="7649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2400" dirty="0" smtClean="0"/>
              <a:t>    Nautik				  SHW				   ILM</a:t>
            </a:r>
            <a:endParaRPr lang="de-DE" sz="2400" dirty="0"/>
          </a:p>
        </p:txBody>
      </p:sp>
      <p:cxnSp>
        <p:nvCxnSpPr>
          <p:cNvPr id="31" name="Gerade Verbindung 30"/>
          <p:cNvCxnSpPr/>
          <p:nvPr/>
        </p:nvCxnSpPr>
        <p:spPr>
          <a:xfrm>
            <a:off x="503602" y="2236631"/>
            <a:ext cx="0" cy="345259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31"/>
          <p:cNvCxnSpPr/>
          <p:nvPr/>
        </p:nvCxnSpPr>
        <p:spPr>
          <a:xfrm>
            <a:off x="503602" y="2236291"/>
            <a:ext cx="59944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32"/>
          <p:cNvCxnSpPr/>
          <p:nvPr/>
        </p:nvCxnSpPr>
        <p:spPr>
          <a:xfrm>
            <a:off x="503602" y="2667257"/>
            <a:ext cx="59944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33"/>
          <p:cNvCxnSpPr/>
          <p:nvPr/>
        </p:nvCxnSpPr>
        <p:spPr>
          <a:xfrm>
            <a:off x="503602" y="3156645"/>
            <a:ext cx="59944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34"/>
          <p:cNvCxnSpPr/>
          <p:nvPr/>
        </p:nvCxnSpPr>
        <p:spPr>
          <a:xfrm>
            <a:off x="503602" y="3583276"/>
            <a:ext cx="59944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35"/>
          <p:cNvCxnSpPr/>
          <p:nvPr/>
        </p:nvCxnSpPr>
        <p:spPr>
          <a:xfrm>
            <a:off x="503602" y="4017837"/>
            <a:ext cx="59944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Gerade Verbindung 36"/>
          <p:cNvCxnSpPr/>
          <p:nvPr/>
        </p:nvCxnSpPr>
        <p:spPr>
          <a:xfrm>
            <a:off x="503602" y="4434011"/>
            <a:ext cx="59944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37"/>
          <p:cNvCxnSpPr/>
          <p:nvPr/>
        </p:nvCxnSpPr>
        <p:spPr>
          <a:xfrm>
            <a:off x="503602" y="4846505"/>
            <a:ext cx="59944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38"/>
          <p:cNvCxnSpPr/>
          <p:nvPr/>
        </p:nvCxnSpPr>
        <p:spPr>
          <a:xfrm>
            <a:off x="503602" y="5276730"/>
            <a:ext cx="59944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39"/>
          <p:cNvCxnSpPr/>
          <p:nvPr/>
        </p:nvCxnSpPr>
        <p:spPr>
          <a:xfrm>
            <a:off x="488301" y="5686202"/>
            <a:ext cx="59944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feld 40"/>
          <p:cNvSpPr txBox="1"/>
          <p:nvPr/>
        </p:nvSpPr>
        <p:spPr>
          <a:xfrm>
            <a:off x="674632" y="2297770"/>
            <a:ext cx="428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i="1" dirty="0" smtClean="0"/>
              <a:t>8</a:t>
            </a:r>
            <a:endParaRPr lang="de-DE" b="1" i="1" dirty="0"/>
          </a:p>
        </p:txBody>
      </p:sp>
      <p:sp>
        <p:nvSpPr>
          <p:cNvPr id="42" name="Textfeld 41"/>
          <p:cNvSpPr txBox="1"/>
          <p:nvPr/>
        </p:nvSpPr>
        <p:spPr>
          <a:xfrm>
            <a:off x="658727" y="2750369"/>
            <a:ext cx="428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i="1" dirty="0"/>
              <a:t>7</a:t>
            </a:r>
          </a:p>
        </p:txBody>
      </p:sp>
      <p:sp>
        <p:nvSpPr>
          <p:cNvPr id="43" name="Textfeld 42"/>
          <p:cNvSpPr txBox="1"/>
          <p:nvPr/>
        </p:nvSpPr>
        <p:spPr>
          <a:xfrm>
            <a:off x="658727" y="3213944"/>
            <a:ext cx="428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i="1" dirty="0" smtClean="0"/>
              <a:t>6</a:t>
            </a:r>
            <a:endParaRPr lang="de-DE" b="1" i="1" dirty="0"/>
          </a:p>
        </p:txBody>
      </p:sp>
      <p:sp>
        <p:nvSpPr>
          <p:cNvPr id="44" name="Textfeld 43"/>
          <p:cNvSpPr txBox="1"/>
          <p:nvPr/>
        </p:nvSpPr>
        <p:spPr>
          <a:xfrm>
            <a:off x="642822" y="3599383"/>
            <a:ext cx="428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i="1" dirty="0" smtClean="0"/>
              <a:t>5</a:t>
            </a:r>
            <a:endParaRPr lang="de-DE" b="1" i="1" dirty="0"/>
          </a:p>
        </p:txBody>
      </p:sp>
      <p:sp>
        <p:nvSpPr>
          <p:cNvPr id="45" name="Textfeld 44"/>
          <p:cNvSpPr txBox="1"/>
          <p:nvPr/>
        </p:nvSpPr>
        <p:spPr>
          <a:xfrm>
            <a:off x="644031" y="4045700"/>
            <a:ext cx="428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i="1" dirty="0"/>
              <a:t>4</a:t>
            </a:r>
          </a:p>
        </p:txBody>
      </p:sp>
      <p:sp>
        <p:nvSpPr>
          <p:cNvPr id="46" name="Textfeld 45"/>
          <p:cNvSpPr txBox="1"/>
          <p:nvPr/>
        </p:nvSpPr>
        <p:spPr>
          <a:xfrm>
            <a:off x="643425" y="4436370"/>
            <a:ext cx="428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i="1" dirty="0"/>
              <a:t>3</a:t>
            </a:r>
          </a:p>
        </p:txBody>
      </p:sp>
      <p:sp>
        <p:nvSpPr>
          <p:cNvPr id="47" name="Textfeld 46"/>
          <p:cNvSpPr txBox="1"/>
          <p:nvPr/>
        </p:nvSpPr>
        <p:spPr>
          <a:xfrm>
            <a:off x="658123" y="4891085"/>
            <a:ext cx="428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i="1" dirty="0" smtClean="0"/>
              <a:t>2</a:t>
            </a:r>
            <a:endParaRPr lang="de-DE" b="1" i="1" dirty="0"/>
          </a:p>
        </p:txBody>
      </p:sp>
      <p:sp>
        <p:nvSpPr>
          <p:cNvPr id="48" name="Textfeld 47"/>
          <p:cNvSpPr txBox="1"/>
          <p:nvPr/>
        </p:nvSpPr>
        <p:spPr>
          <a:xfrm>
            <a:off x="658123" y="5319892"/>
            <a:ext cx="428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i="1" dirty="0" smtClean="0"/>
              <a:t>1</a:t>
            </a:r>
            <a:endParaRPr lang="de-DE" b="1" i="1" dirty="0"/>
          </a:p>
        </p:txBody>
      </p:sp>
      <p:sp>
        <p:nvSpPr>
          <p:cNvPr id="49" name="Rechteck 48"/>
          <p:cNvSpPr/>
          <p:nvPr/>
        </p:nvSpPr>
        <p:spPr>
          <a:xfrm>
            <a:off x="1684475" y="2627058"/>
            <a:ext cx="1733750" cy="533207"/>
          </a:xfrm>
          <a:prstGeom prst="rect">
            <a:avLst/>
          </a:prstGeom>
          <a:solidFill>
            <a:srgbClr val="4F81BD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/>
              <a:t>Training </a:t>
            </a:r>
            <a:r>
              <a:rPr lang="de-DE" sz="1200" dirty="0" err="1"/>
              <a:t>as</a:t>
            </a:r>
            <a:r>
              <a:rPr lang="de-DE" sz="1200" dirty="0"/>
              <a:t> </a:t>
            </a:r>
          </a:p>
          <a:p>
            <a:pPr algn="ctr"/>
            <a:r>
              <a:rPr lang="de-DE" sz="1200" dirty="0"/>
              <a:t>deck </a:t>
            </a:r>
            <a:r>
              <a:rPr lang="de-DE" sz="1200" dirty="0" err="1"/>
              <a:t>cadet</a:t>
            </a:r>
            <a:endParaRPr lang="de-DE" sz="1200" dirty="0"/>
          </a:p>
        </p:txBody>
      </p:sp>
      <p:sp>
        <p:nvSpPr>
          <p:cNvPr id="52" name="Rechteck 11"/>
          <p:cNvSpPr>
            <a:spLocks noChangeArrowheads="1"/>
          </p:cNvSpPr>
          <p:nvPr/>
        </p:nvSpPr>
        <p:spPr bwMode="auto">
          <a:xfrm>
            <a:off x="12516" y="352714"/>
            <a:ext cx="3401213" cy="56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06197" tIns="103099" rIns="206197" bIns="103099">
            <a:spAutoFit/>
          </a:bodyPr>
          <a:lstStyle/>
          <a:p>
            <a:pPr defTabSz="455613"/>
            <a:r>
              <a:rPr lang="de-DE" sz="2300" dirty="0" smtClean="0"/>
              <a:t>PRACTICAL SEMESTERS</a:t>
            </a:r>
            <a:endParaRPr lang="de-DE" sz="2300" dirty="0"/>
          </a:p>
        </p:txBody>
      </p:sp>
    </p:spTree>
    <p:extLst>
      <p:ext uri="{BB962C8B-B14F-4D97-AF65-F5344CB8AC3E}">
        <p14:creationId xmlns:p14="http://schemas.microsoft.com/office/powerpoint/2010/main" val="3526490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1644059" y="5348045"/>
            <a:ext cx="1652461" cy="4124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/>
          <p:cNvSpPr/>
          <p:nvPr/>
        </p:nvSpPr>
        <p:spPr>
          <a:xfrm>
            <a:off x="1644059" y="4917820"/>
            <a:ext cx="1652461" cy="4124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644059" y="4505326"/>
            <a:ext cx="1652461" cy="4124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1644059" y="4089152"/>
            <a:ext cx="1652461" cy="412494"/>
          </a:xfrm>
          <a:prstGeom prst="rect">
            <a:avLst/>
          </a:prstGeom>
          <a:solidFill>
            <a:srgbClr val="D99694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/>
          <p:cNvSpPr/>
          <p:nvPr/>
        </p:nvSpPr>
        <p:spPr>
          <a:xfrm>
            <a:off x="1644059" y="3654591"/>
            <a:ext cx="1652461" cy="4124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/>
          <p:cNvSpPr/>
          <p:nvPr/>
        </p:nvSpPr>
        <p:spPr>
          <a:xfrm>
            <a:off x="1644059" y="3229153"/>
            <a:ext cx="1652461" cy="4124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/>
        </p:nvSpPr>
        <p:spPr>
          <a:xfrm>
            <a:off x="1644059" y="2816659"/>
            <a:ext cx="1652461" cy="4124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/>
          <p:cNvSpPr/>
          <p:nvPr/>
        </p:nvSpPr>
        <p:spPr>
          <a:xfrm>
            <a:off x="4366948" y="5348045"/>
            <a:ext cx="1652461" cy="4124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/>
          <p:cNvSpPr/>
          <p:nvPr/>
        </p:nvSpPr>
        <p:spPr>
          <a:xfrm>
            <a:off x="4366948" y="4917820"/>
            <a:ext cx="1652461" cy="4124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/>
          <p:cNvSpPr/>
          <p:nvPr/>
        </p:nvSpPr>
        <p:spPr>
          <a:xfrm>
            <a:off x="4366948" y="4505326"/>
            <a:ext cx="1652461" cy="4124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/>
          <p:cNvSpPr/>
          <p:nvPr/>
        </p:nvSpPr>
        <p:spPr>
          <a:xfrm>
            <a:off x="4366948" y="4089152"/>
            <a:ext cx="1652461" cy="41249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4366948" y="3654591"/>
            <a:ext cx="1652461" cy="4124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hteck 16"/>
          <p:cNvSpPr/>
          <p:nvPr/>
        </p:nvSpPr>
        <p:spPr>
          <a:xfrm>
            <a:off x="4366948" y="3229153"/>
            <a:ext cx="1652461" cy="4124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/>
        </p:nvSpPr>
        <p:spPr>
          <a:xfrm>
            <a:off x="4366948" y="2816659"/>
            <a:ext cx="1652461" cy="4124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6967438" y="5348045"/>
            <a:ext cx="1652461" cy="4124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hteck 19"/>
          <p:cNvSpPr/>
          <p:nvPr/>
        </p:nvSpPr>
        <p:spPr>
          <a:xfrm>
            <a:off x="6967438" y="4917820"/>
            <a:ext cx="1652461" cy="4124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/>
          <p:cNvSpPr/>
          <p:nvPr/>
        </p:nvSpPr>
        <p:spPr>
          <a:xfrm>
            <a:off x="6967438" y="4505326"/>
            <a:ext cx="1652461" cy="4124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Rechteck 21"/>
          <p:cNvSpPr/>
          <p:nvPr/>
        </p:nvSpPr>
        <p:spPr>
          <a:xfrm>
            <a:off x="6967438" y="4089152"/>
            <a:ext cx="1652461" cy="412494"/>
          </a:xfrm>
          <a:prstGeom prst="rect">
            <a:avLst/>
          </a:prstGeom>
          <a:solidFill>
            <a:schemeClr val="accent2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Rechteck 22"/>
          <p:cNvSpPr/>
          <p:nvPr/>
        </p:nvSpPr>
        <p:spPr>
          <a:xfrm>
            <a:off x="6967438" y="3654591"/>
            <a:ext cx="1652461" cy="412494"/>
          </a:xfrm>
          <a:prstGeom prst="rect">
            <a:avLst/>
          </a:prstGeom>
          <a:solidFill>
            <a:schemeClr val="accent2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Rechteck 23"/>
          <p:cNvSpPr/>
          <p:nvPr/>
        </p:nvSpPr>
        <p:spPr>
          <a:xfrm>
            <a:off x="6967438" y="3229153"/>
            <a:ext cx="1652461" cy="4124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Rechteck 24"/>
          <p:cNvSpPr/>
          <p:nvPr/>
        </p:nvSpPr>
        <p:spPr>
          <a:xfrm>
            <a:off x="6967438" y="2816659"/>
            <a:ext cx="1652461" cy="4124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Rechteck 25"/>
          <p:cNvSpPr/>
          <p:nvPr/>
        </p:nvSpPr>
        <p:spPr>
          <a:xfrm>
            <a:off x="1644059" y="2427674"/>
            <a:ext cx="1652461" cy="4124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Titel 1"/>
          <p:cNvSpPr txBox="1">
            <a:spLocks/>
          </p:cNvSpPr>
          <p:nvPr/>
        </p:nvSpPr>
        <p:spPr>
          <a:xfrm>
            <a:off x="1644059" y="5805846"/>
            <a:ext cx="7426050" cy="7649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2400" dirty="0" smtClean="0"/>
              <a:t>   Nautik				    SHW				   ILM</a:t>
            </a:r>
            <a:endParaRPr lang="de-DE" sz="2400" dirty="0"/>
          </a:p>
        </p:txBody>
      </p:sp>
      <p:cxnSp>
        <p:nvCxnSpPr>
          <p:cNvPr id="28" name="Gerade Verbindung 27"/>
          <p:cNvCxnSpPr/>
          <p:nvPr/>
        </p:nvCxnSpPr>
        <p:spPr>
          <a:xfrm>
            <a:off x="463186" y="2427674"/>
            <a:ext cx="0" cy="33328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28"/>
          <p:cNvCxnSpPr/>
          <p:nvPr/>
        </p:nvCxnSpPr>
        <p:spPr>
          <a:xfrm>
            <a:off x="463186" y="2427674"/>
            <a:ext cx="59944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29"/>
          <p:cNvCxnSpPr/>
          <p:nvPr/>
        </p:nvCxnSpPr>
        <p:spPr>
          <a:xfrm>
            <a:off x="463186" y="2840168"/>
            <a:ext cx="59944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30"/>
          <p:cNvCxnSpPr/>
          <p:nvPr/>
        </p:nvCxnSpPr>
        <p:spPr>
          <a:xfrm>
            <a:off x="463186" y="3227960"/>
            <a:ext cx="59944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31"/>
          <p:cNvCxnSpPr/>
          <p:nvPr/>
        </p:nvCxnSpPr>
        <p:spPr>
          <a:xfrm>
            <a:off x="463186" y="3654591"/>
            <a:ext cx="59944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32"/>
          <p:cNvCxnSpPr/>
          <p:nvPr/>
        </p:nvCxnSpPr>
        <p:spPr>
          <a:xfrm>
            <a:off x="463186" y="4089152"/>
            <a:ext cx="59944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33"/>
          <p:cNvCxnSpPr/>
          <p:nvPr/>
        </p:nvCxnSpPr>
        <p:spPr>
          <a:xfrm>
            <a:off x="463186" y="4505326"/>
            <a:ext cx="59944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34"/>
          <p:cNvCxnSpPr/>
          <p:nvPr/>
        </p:nvCxnSpPr>
        <p:spPr>
          <a:xfrm>
            <a:off x="463186" y="4917820"/>
            <a:ext cx="59944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35"/>
          <p:cNvCxnSpPr/>
          <p:nvPr/>
        </p:nvCxnSpPr>
        <p:spPr>
          <a:xfrm>
            <a:off x="463186" y="5348045"/>
            <a:ext cx="59944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Gerade Verbindung 36"/>
          <p:cNvCxnSpPr/>
          <p:nvPr/>
        </p:nvCxnSpPr>
        <p:spPr>
          <a:xfrm>
            <a:off x="447885" y="5757517"/>
            <a:ext cx="59944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feld 37"/>
          <p:cNvSpPr txBox="1"/>
          <p:nvPr/>
        </p:nvSpPr>
        <p:spPr>
          <a:xfrm>
            <a:off x="634216" y="2442973"/>
            <a:ext cx="428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i="1" dirty="0" smtClean="0"/>
              <a:t>8</a:t>
            </a:r>
            <a:endParaRPr lang="de-DE" b="1" i="1" dirty="0"/>
          </a:p>
        </p:txBody>
      </p:sp>
      <p:sp>
        <p:nvSpPr>
          <p:cNvPr id="39" name="Textfeld 38"/>
          <p:cNvSpPr txBox="1"/>
          <p:nvPr/>
        </p:nvSpPr>
        <p:spPr>
          <a:xfrm>
            <a:off x="618311" y="2858628"/>
            <a:ext cx="428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i="1" dirty="0"/>
              <a:t>7</a:t>
            </a:r>
          </a:p>
        </p:txBody>
      </p:sp>
      <p:sp>
        <p:nvSpPr>
          <p:cNvPr id="40" name="Textfeld 39"/>
          <p:cNvSpPr txBox="1"/>
          <p:nvPr/>
        </p:nvSpPr>
        <p:spPr>
          <a:xfrm>
            <a:off x="618311" y="3285259"/>
            <a:ext cx="428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i="1" dirty="0" smtClean="0"/>
              <a:t>6</a:t>
            </a:r>
            <a:endParaRPr lang="de-DE" b="1" i="1" dirty="0"/>
          </a:p>
        </p:txBody>
      </p:sp>
      <p:sp>
        <p:nvSpPr>
          <p:cNvPr id="41" name="Textfeld 40"/>
          <p:cNvSpPr txBox="1"/>
          <p:nvPr/>
        </p:nvSpPr>
        <p:spPr>
          <a:xfrm>
            <a:off x="602406" y="3670698"/>
            <a:ext cx="428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i="1" dirty="0" smtClean="0"/>
              <a:t>5</a:t>
            </a:r>
            <a:endParaRPr lang="de-DE" b="1" i="1" dirty="0"/>
          </a:p>
        </p:txBody>
      </p:sp>
      <p:sp>
        <p:nvSpPr>
          <p:cNvPr id="42" name="Textfeld 41"/>
          <p:cNvSpPr txBox="1"/>
          <p:nvPr/>
        </p:nvSpPr>
        <p:spPr>
          <a:xfrm>
            <a:off x="603615" y="4117015"/>
            <a:ext cx="428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i="1" dirty="0"/>
              <a:t>4</a:t>
            </a:r>
          </a:p>
        </p:txBody>
      </p:sp>
      <p:sp>
        <p:nvSpPr>
          <p:cNvPr id="43" name="Textfeld 42"/>
          <p:cNvSpPr txBox="1"/>
          <p:nvPr/>
        </p:nvSpPr>
        <p:spPr>
          <a:xfrm>
            <a:off x="603009" y="4507685"/>
            <a:ext cx="428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i="1" dirty="0"/>
              <a:t>3</a:t>
            </a:r>
          </a:p>
        </p:txBody>
      </p:sp>
      <p:sp>
        <p:nvSpPr>
          <p:cNvPr id="44" name="Textfeld 43"/>
          <p:cNvSpPr txBox="1"/>
          <p:nvPr/>
        </p:nvSpPr>
        <p:spPr>
          <a:xfrm>
            <a:off x="617707" y="4962400"/>
            <a:ext cx="428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i="1" dirty="0" smtClean="0"/>
              <a:t>2</a:t>
            </a:r>
            <a:endParaRPr lang="de-DE" b="1" i="1" dirty="0"/>
          </a:p>
        </p:txBody>
      </p:sp>
      <p:sp>
        <p:nvSpPr>
          <p:cNvPr id="45" name="Textfeld 44"/>
          <p:cNvSpPr txBox="1"/>
          <p:nvPr/>
        </p:nvSpPr>
        <p:spPr>
          <a:xfrm>
            <a:off x="617707" y="5391207"/>
            <a:ext cx="428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i="1" dirty="0" smtClean="0"/>
              <a:t>1</a:t>
            </a:r>
            <a:endParaRPr lang="de-DE" b="1" i="1" dirty="0"/>
          </a:p>
        </p:txBody>
      </p:sp>
      <p:sp>
        <p:nvSpPr>
          <p:cNvPr id="47" name="Rechteck 11"/>
          <p:cNvSpPr>
            <a:spLocks noChangeArrowheads="1"/>
          </p:cNvSpPr>
          <p:nvPr/>
        </p:nvSpPr>
        <p:spPr bwMode="auto">
          <a:xfrm>
            <a:off x="12516" y="352714"/>
            <a:ext cx="3252134" cy="56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06197" tIns="103099" rIns="206197" bIns="103099">
            <a:spAutoFit/>
          </a:bodyPr>
          <a:lstStyle/>
          <a:p>
            <a:pPr defTabSz="455613"/>
            <a:r>
              <a:rPr lang="de-DE" sz="2300" dirty="0" smtClean="0"/>
              <a:t>SEMESTER(S) ABROAD</a:t>
            </a:r>
            <a:endParaRPr lang="de-DE" sz="2300" dirty="0"/>
          </a:p>
        </p:txBody>
      </p:sp>
    </p:spTree>
    <p:extLst>
      <p:ext uri="{BB962C8B-B14F-4D97-AF65-F5344CB8AC3E}">
        <p14:creationId xmlns:p14="http://schemas.microsoft.com/office/powerpoint/2010/main" val="2051745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Kooperierende Partnerschulen des FBS Elsflet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2906" y="1095375"/>
            <a:ext cx="7836617" cy="5469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hteck 11"/>
          <p:cNvSpPr>
            <a:spLocks noChangeArrowheads="1"/>
          </p:cNvSpPr>
          <p:nvPr/>
        </p:nvSpPr>
        <p:spPr bwMode="auto">
          <a:xfrm>
            <a:off x="12516" y="352714"/>
            <a:ext cx="5248706" cy="56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06197" tIns="103099" rIns="206197" bIns="103099">
            <a:spAutoFit/>
          </a:bodyPr>
          <a:lstStyle/>
          <a:p>
            <a:pPr defTabSz="455613"/>
            <a:r>
              <a:rPr lang="de-DE" sz="2300" dirty="0" smtClean="0"/>
              <a:t>SOME OF OUR PARTNER UNIVERSITIES</a:t>
            </a:r>
            <a:endParaRPr lang="de-DE" sz="2300" dirty="0"/>
          </a:p>
        </p:txBody>
      </p:sp>
    </p:spTree>
    <p:extLst>
      <p:ext uri="{BB962C8B-B14F-4D97-AF65-F5344CB8AC3E}">
        <p14:creationId xmlns:p14="http://schemas.microsoft.com/office/powerpoint/2010/main" val="2397787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523186" y="1440220"/>
            <a:ext cx="8074059" cy="47243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dirty="0" err="1" smtClean="0"/>
              <a:t>Qualification</a:t>
            </a:r>
            <a:r>
              <a:rPr lang="de-DE" sz="2400" dirty="0" smtClean="0"/>
              <a:t> </a:t>
            </a:r>
            <a:r>
              <a:rPr lang="de-DE" sz="2400" dirty="0" err="1"/>
              <a:t>aims</a:t>
            </a:r>
            <a:endParaRPr lang="de-DE" sz="2400" dirty="0"/>
          </a:p>
          <a:p>
            <a:endParaRPr lang="de-DE" dirty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dirty="0" err="1"/>
              <a:t>Acquisition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Nautical</a:t>
            </a:r>
            <a:r>
              <a:rPr lang="de-DE" dirty="0"/>
              <a:t> </a:t>
            </a:r>
            <a:r>
              <a:rPr lang="de-DE" dirty="0" err="1"/>
              <a:t>Certificate</a:t>
            </a:r>
            <a:r>
              <a:rPr lang="de-DE" dirty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a OOW (STCW</a:t>
            </a:r>
            <a:r>
              <a:rPr lang="de-DE" dirty="0"/>
              <a:t>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dirty="0"/>
              <a:t>Leadership </a:t>
            </a:r>
            <a:r>
              <a:rPr lang="de-DE" dirty="0" err="1"/>
              <a:t>skills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teamwork</a:t>
            </a:r>
            <a:r>
              <a:rPr lang="de-DE" dirty="0"/>
              <a:t>, </a:t>
            </a:r>
            <a:r>
              <a:rPr lang="de-DE" dirty="0" err="1"/>
              <a:t>especially</a:t>
            </a:r>
            <a:r>
              <a:rPr lang="de-DE" dirty="0"/>
              <a:t> in an </a:t>
            </a:r>
            <a:r>
              <a:rPr lang="de-DE" dirty="0" err="1"/>
              <a:t>intercultural</a:t>
            </a:r>
            <a:r>
              <a:rPr lang="de-DE" dirty="0"/>
              <a:t> </a:t>
            </a:r>
            <a:r>
              <a:rPr lang="de-DE" dirty="0" err="1"/>
              <a:t>context</a:t>
            </a:r>
            <a:endParaRPr lang="de-DE" dirty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dirty="0" err="1"/>
              <a:t>Acquisition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basic</a:t>
            </a:r>
            <a:r>
              <a:rPr lang="de-DE" dirty="0"/>
              <a:t> </a:t>
            </a:r>
            <a:r>
              <a:rPr lang="de-DE" dirty="0" err="1"/>
              <a:t>scientific</a:t>
            </a:r>
            <a:r>
              <a:rPr lang="de-DE" dirty="0"/>
              <a:t> </a:t>
            </a:r>
            <a:r>
              <a:rPr lang="de-DE" dirty="0" err="1"/>
              <a:t>competence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entry</a:t>
            </a:r>
            <a:r>
              <a:rPr lang="de-DE" dirty="0"/>
              <a:t> </a:t>
            </a:r>
            <a:r>
              <a:rPr lang="de-DE" dirty="0" err="1"/>
              <a:t>into</a:t>
            </a:r>
            <a:r>
              <a:rPr lang="de-DE" dirty="0"/>
              <a:t> a </a:t>
            </a:r>
            <a:r>
              <a:rPr lang="de-DE" dirty="0" err="1"/>
              <a:t>master's</a:t>
            </a:r>
            <a:r>
              <a:rPr lang="de-DE" dirty="0"/>
              <a:t> </a:t>
            </a:r>
            <a:r>
              <a:rPr lang="de-DE" dirty="0" err="1"/>
              <a:t>program</a:t>
            </a:r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r>
              <a:rPr lang="de-DE" sz="2400" dirty="0"/>
              <a:t>Entry </a:t>
            </a:r>
            <a:r>
              <a:rPr lang="de-DE" sz="2400" dirty="0" err="1"/>
              <a:t>requirements</a:t>
            </a:r>
            <a:endParaRPr lang="de-DE" sz="2400" dirty="0"/>
          </a:p>
          <a:p>
            <a:endParaRPr lang="de-DE" dirty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dirty="0" smtClean="0"/>
              <a:t>Technology- </a:t>
            </a:r>
            <a:r>
              <a:rPr lang="de-DE" dirty="0" err="1"/>
              <a:t>and</a:t>
            </a:r>
            <a:r>
              <a:rPr lang="de-DE" dirty="0"/>
              <a:t> management-</a:t>
            </a:r>
            <a:r>
              <a:rPr lang="de-DE" dirty="0" err="1"/>
              <a:t>oriented</a:t>
            </a:r>
            <a:r>
              <a:rPr lang="de-DE" dirty="0"/>
              <a:t> </a:t>
            </a:r>
            <a:r>
              <a:rPr lang="de-DE" dirty="0" err="1"/>
              <a:t>inclination</a:t>
            </a:r>
            <a:r>
              <a:rPr lang="de-DE" dirty="0"/>
              <a:t> </a:t>
            </a:r>
            <a:r>
              <a:rPr lang="de-DE" dirty="0" err="1"/>
              <a:t>profile</a:t>
            </a:r>
            <a:endParaRPr lang="de-DE" dirty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dirty="0" smtClean="0"/>
              <a:t>Medical </a:t>
            </a:r>
            <a:r>
              <a:rPr lang="de-DE" dirty="0" err="1"/>
              <a:t>fitness</a:t>
            </a:r>
            <a:endParaRPr lang="de-DE" dirty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dirty="0" err="1" smtClean="0"/>
              <a:t>Practical</a:t>
            </a:r>
            <a:r>
              <a:rPr lang="de-DE" dirty="0" smtClean="0"/>
              <a:t> </a:t>
            </a:r>
            <a:r>
              <a:rPr lang="de-DE" dirty="0" err="1" smtClean="0"/>
              <a:t>semesters</a:t>
            </a:r>
            <a:r>
              <a:rPr lang="de-DE" dirty="0" smtClean="0"/>
              <a:t> at </a:t>
            </a:r>
            <a:r>
              <a:rPr lang="de-DE" dirty="0" err="1" smtClean="0"/>
              <a:t>sea</a:t>
            </a:r>
            <a:r>
              <a:rPr lang="de-DE" dirty="0" smtClean="0"/>
              <a:t> </a:t>
            </a:r>
            <a:r>
              <a:rPr lang="de-DE" dirty="0" err="1" smtClean="0"/>
              <a:t>replaced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training</a:t>
            </a:r>
            <a:r>
              <a:rPr lang="de-DE" dirty="0" smtClean="0"/>
              <a:t> </a:t>
            </a:r>
            <a:r>
              <a:rPr lang="de-DE" dirty="0" err="1" smtClean="0"/>
              <a:t>as</a:t>
            </a:r>
            <a:r>
              <a:rPr lang="de-DE" dirty="0" smtClean="0"/>
              <a:t> </a:t>
            </a:r>
            <a:r>
              <a:rPr lang="de-DE" dirty="0" err="1" smtClean="0"/>
              <a:t>Ship‘s</a:t>
            </a:r>
            <a:r>
              <a:rPr lang="de-DE" dirty="0" smtClean="0"/>
              <a:t> </a:t>
            </a:r>
            <a:r>
              <a:rPr lang="de-DE" dirty="0" err="1" smtClean="0"/>
              <a:t>mechanic</a:t>
            </a:r>
            <a:r>
              <a:rPr lang="de-DE" dirty="0" smtClean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smtClean="0"/>
              <a:t>Navy </a:t>
            </a:r>
            <a:r>
              <a:rPr lang="de-DE" dirty="0"/>
              <a:t>O</a:t>
            </a:r>
            <a:r>
              <a:rPr lang="de-DE" dirty="0" smtClean="0"/>
              <a:t>fficer </a:t>
            </a:r>
            <a:r>
              <a:rPr lang="de-DE" dirty="0" err="1" smtClean="0"/>
              <a:t>Assistant</a:t>
            </a:r>
            <a:endParaRPr lang="de-DE" dirty="0"/>
          </a:p>
        </p:txBody>
      </p:sp>
      <p:sp>
        <p:nvSpPr>
          <p:cNvPr id="5" name="Rechteck 11"/>
          <p:cNvSpPr>
            <a:spLocks noChangeArrowheads="1"/>
          </p:cNvSpPr>
          <p:nvPr/>
        </p:nvSpPr>
        <p:spPr bwMode="auto">
          <a:xfrm>
            <a:off x="12516" y="352714"/>
            <a:ext cx="4771920" cy="56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206197" tIns="103099" rIns="206197" bIns="103099">
            <a:spAutoFit/>
          </a:bodyPr>
          <a:lstStyle/>
          <a:p>
            <a:pPr defTabSz="455613"/>
            <a:r>
              <a:rPr lang="de-DE" sz="2300" dirty="0" smtClean="0"/>
              <a:t>1. NAUTICAL STUDIES (Nautik)</a:t>
            </a:r>
            <a:endParaRPr lang="de-DE" sz="2300" dirty="0"/>
          </a:p>
        </p:txBody>
      </p:sp>
    </p:spTree>
    <p:extLst>
      <p:ext uri="{BB962C8B-B14F-4D97-AF65-F5344CB8AC3E}">
        <p14:creationId xmlns:p14="http://schemas.microsoft.com/office/powerpoint/2010/main" val="116123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234" y="1003267"/>
            <a:ext cx="7098456" cy="3696720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400049" y="4788385"/>
            <a:ext cx="837247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* Students have the choice between the following elective profiles:</a:t>
            </a:r>
          </a:p>
          <a:p>
            <a:endParaRPr lang="en-US" sz="1400" dirty="0" smtClean="0"/>
          </a:p>
          <a:p>
            <a:r>
              <a:rPr lang="en-US" sz="1400" dirty="0" smtClean="0"/>
              <a:t>Profile  </a:t>
            </a:r>
            <a:r>
              <a:rPr lang="en-US" sz="1400" b="1" dirty="0" smtClean="0"/>
              <a:t>- Maritime Technology</a:t>
            </a:r>
            <a:r>
              <a:rPr lang="en-US" sz="1400" dirty="0" smtClean="0"/>
              <a:t>: Physics </a:t>
            </a:r>
            <a:r>
              <a:rPr lang="en-US" sz="1400" dirty="0"/>
              <a:t>in Maritime Applications, Maritime Technology (</a:t>
            </a:r>
            <a:r>
              <a:rPr lang="en-US" sz="1400" dirty="0" smtClean="0"/>
              <a:t>Lecture &amp; Seminar</a:t>
            </a:r>
            <a:r>
              <a:rPr lang="en-US" sz="1400" dirty="0"/>
              <a:t>)</a:t>
            </a:r>
          </a:p>
          <a:p>
            <a:r>
              <a:rPr lang="en-US" sz="1400" dirty="0" smtClean="0"/>
              <a:t>Profile  - </a:t>
            </a:r>
            <a:r>
              <a:rPr lang="en-US" sz="1400" b="1" dirty="0" smtClean="0"/>
              <a:t>Maritime Economics</a:t>
            </a:r>
            <a:r>
              <a:rPr lang="en-US" sz="1400" dirty="0" smtClean="0"/>
              <a:t>: Shipping </a:t>
            </a:r>
            <a:r>
              <a:rPr lang="en-US" sz="1400" dirty="0"/>
              <a:t>Economics, Transport Management, Terminal Operations</a:t>
            </a:r>
          </a:p>
          <a:p>
            <a:r>
              <a:rPr lang="en-US" sz="1400" dirty="0" smtClean="0"/>
              <a:t>Profile  - </a:t>
            </a:r>
            <a:r>
              <a:rPr lang="en-US" sz="1400" b="1" dirty="0" smtClean="0"/>
              <a:t>Pilotage </a:t>
            </a:r>
            <a:r>
              <a:rPr lang="en-US" sz="1400" b="1" dirty="0"/>
              <a:t>and </a:t>
            </a:r>
            <a:r>
              <a:rPr lang="en-US" sz="1400" b="1" dirty="0" smtClean="0"/>
              <a:t>VTS</a:t>
            </a:r>
            <a:r>
              <a:rPr lang="en-US" sz="1400" dirty="0" smtClean="0"/>
              <a:t>: Fairways </a:t>
            </a:r>
            <a:r>
              <a:rPr lang="en-US" sz="1400" dirty="0"/>
              <a:t>and Pilotage, Communication and Intercultural Management, Vessel Traffic Services and Accident Analysis</a:t>
            </a:r>
            <a:endParaRPr lang="de-DE" sz="1400" dirty="0"/>
          </a:p>
        </p:txBody>
      </p:sp>
      <p:sp>
        <p:nvSpPr>
          <p:cNvPr id="6" name="Rechteck 11"/>
          <p:cNvSpPr>
            <a:spLocks noChangeArrowheads="1"/>
          </p:cNvSpPr>
          <p:nvPr/>
        </p:nvSpPr>
        <p:spPr bwMode="auto">
          <a:xfrm>
            <a:off x="12516" y="352714"/>
            <a:ext cx="4771920" cy="56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206197" tIns="103099" rIns="206197" bIns="103099">
            <a:spAutoFit/>
          </a:bodyPr>
          <a:lstStyle/>
          <a:p>
            <a:pPr defTabSz="455613"/>
            <a:r>
              <a:rPr lang="de-DE" sz="2300" dirty="0" smtClean="0"/>
              <a:t>1. NAUTICAL STUDIES (Nautik)</a:t>
            </a:r>
            <a:endParaRPr lang="de-DE" sz="2300" dirty="0"/>
          </a:p>
        </p:txBody>
      </p:sp>
    </p:spTree>
    <p:extLst>
      <p:ext uri="{BB962C8B-B14F-4D97-AF65-F5344CB8AC3E}">
        <p14:creationId xmlns:p14="http://schemas.microsoft.com/office/powerpoint/2010/main" val="3188539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3120293" y="4074916"/>
            <a:ext cx="5981538" cy="246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 cstate="print">
            <a:alphaModFix/>
            <a:lum/>
          </a:blip>
          <a:srcRect/>
          <a:stretch>
            <a:fillRect/>
          </a:stretch>
        </p:blipFill>
        <p:spPr>
          <a:xfrm>
            <a:off x="136579" y="1019935"/>
            <a:ext cx="4571889" cy="2231778"/>
          </a:xfrm>
          <a:prstGeom prst="rect">
            <a:avLst/>
          </a:prstGeom>
          <a:noFill/>
          <a:ln>
            <a:noFill/>
          </a:ln>
          <a:effectLst>
            <a:outerShdw dist="106915" dir="2700000" algn="tl">
              <a:srgbClr val="C0C0C0"/>
            </a:outerShdw>
          </a:effectLst>
        </p:spPr>
      </p:pic>
      <p:sp>
        <p:nvSpPr>
          <p:cNvPr id="6" name="Titel 4"/>
          <p:cNvSpPr txBox="1">
            <a:spLocks noGrp="1"/>
          </p:cNvSpPr>
          <p:nvPr>
            <p:ph type="title" idx="4294967295"/>
          </p:nvPr>
        </p:nvSpPr>
        <p:spPr>
          <a:xfrm>
            <a:off x="1016640" y="762563"/>
            <a:ext cx="7596222" cy="514745"/>
          </a:xfrm>
          <a:prstGeom prst="rect">
            <a:avLst/>
          </a:prstGeom>
        </p:spPr>
        <p:txBody>
          <a:bodyPr vert="horz" wrap="square" lIns="83077" tIns="41538" rIns="83077" bIns="41538" rtlCol="0" anchor="ctr">
            <a:norm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de-DE" sz="2123">
                <a:solidFill>
                  <a:srgbClr val="FFFFFF"/>
                </a:solidFill>
                <a:latin typeface="NDSFrutiger 45 Light" pitchFamily="18"/>
              </a:rPr>
              <a:t>Elsfleth – Department of Maritime Studies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83437" y="3479447"/>
            <a:ext cx="84195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2400" dirty="0" smtClean="0"/>
              <a:t> </a:t>
            </a:r>
            <a:r>
              <a:rPr lang="de-DE" sz="2400" dirty="0" err="1" smtClean="0"/>
              <a:t>Ground</a:t>
            </a:r>
            <a:r>
              <a:rPr lang="de-DE" sz="2400" dirty="0" smtClean="0"/>
              <a:t> </a:t>
            </a:r>
            <a:r>
              <a:rPr lang="de-DE" sz="2400" dirty="0" err="1" smtClean="0"/>
              <a:t>floor</a:t>
            </a:r>
            <a:r>
              <a:rPr lang="de-DE" sz="2400" dirty="0" smtClean="0"/>
              <a:t>:  </a:t>
            </a:r>
            <a:r>
              <a:rPr lang="de-DE" sz="2400" dirty="0" err="1" smtClean="0"/>
              <a:t>Full</a:t>
            </a:r>
            <a:r>
              <a:rPr lang="de-DE" sz="2400" dirty="0" smtClean="0"/>
              <a:t> </a:t>
            </a:r>
            <a:r>
              <a:rPr lang="de-DE" sz="2400" dirty="0" err="1" smtClean="0"/>
              <a:t>mission</a:t>
            </a:r>
            <a:r>
              <a:rPr lang="de-DE" sz="2400" dirty="0" smtClean="0"/>
              <a:t> </a:t>
            </a:r>
            <a:r>
              <a:rPr lang="de-DE" sz="2400" dirty="0" err="1" smtClean="0"/>
              <a:t>ship</a:t>
            </a:r>
            <a:r>
              <a:rPr lang="de-DE" sz="2400" dirty="0" smtClean="0"/>
              <a:t> </a:t>
            </a:r>
            <a:r>
              <a:rPr lang="de-DE" sz="2400" dirty="0" err="1" smtClean="0"/>
              <a:t>bridge</a:t>
            </a:r>
            <a:r>
              <a:rPr lang="de-DE" sz="2400" dirty="0" smtClean="0"/>
              <a:t> </a:t>
            </a:r>
            <a:r>
              <a:rPr lang="de-DE" sz="2400" dirty="0" err="1" smtClean="0"/>
              <a:t>simulator</a:t>
            </a:r>
            <a:endParaRPr lang="de-DE" sz="2400" dirty="0"/>
          </a:p>
        </p:txBody>
      </p:sp>
      <p:sp>
        <p:nvSpPr>
          <p:cNvPr id="9" name="Rechteck 11"/>
          <p:cNvSpPr>
            <a:spLocks noChangeArrowheads="1"/>
          </p:cNvSpPr>
          <p:nvPr/>
        </p:nvSpPr>
        <p:spPr bwMode="auto">
          <a:xfrm>
            <a:off x="12516" y="352714"/>
            <a:ext cx="3235270" cy="56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06197" tIns="103099" rIns="206197" bIns="103099">
            <a:spAutoFit/>
          </a:bodyPr>
          <a:lstStyle/>
          <a:p>
            <a:pPr defTabSz="455613"/>
            <a:r>
              <a:rPr lang="de-DE" sz="2300" dirty="0" smtClean="0"/>
              <a:t>SIMULATOR BUILDING</a:t>
            </a:r>
            <a:endParaRPr lang="de-DE" sz="2300" dirty="0"/>
          </a:p>
        </p:txBody>
      </p:sp>
      <p:pic>
        <p:nvPicPr>
          <p:cNvPr id="11" name="Bild5"/>
          <p:cNvPicPr/>
          <p:nvPr/>
        </p:nvPicPr>
        <p:blipFill rotWithShape="1">
          <a:blip r:embed="rId5">
            <a:lum/>
            <a:alphaModFix/>
          </a:blip>
          <a:srcRect l="17377"/>
          <a:stretch/>
        </p:blipFill>
        <p:spPr>
          <a:xfrm>
            <a:off x="981075" y="3318615"/>
            <a:ext cx="4015133" cy="3067956"/>
          </a:xfrm>
          <a:prstGeom prst="rect">
            <a:avLst/>
          </a:prstGeom>
        </p:spPr>
      </p:pic>
      <p:pic>
        <p:nvPicPr>
          <p:cNvPr id="2050" name="Picture 2" descr="Der Instruktor-Rau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592" y="3344390"/>
            <a:ext cx="4042854" cy="3035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976" y="545026"/>
            <a:ext cx="4046537" cy="270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108" y="531511"/>
            <a:ext cx="3975100" cy="270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922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384458" y="1558286"/>
            <a:ext cx="16988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2400" dirty="0" smtClean="0"/>
              <a:t> First </a:t>
            </a:r>
            <a:r>
              <a:rPr lang="de-DE" sz="2400" dirty="0" err="1" smtClean="0"/>
              <a:t>floor</a:t>
            </a:r>
            <a:r>
              <a:rPr lang="de-DE" sz="2400" dirty="0" smtClean="0"/>
              <a:t>:</a:t>
            </a:r>
            <a:endParaRPr lang="de-DE" sz="2400" dirty="0"/>
          </a:p>
        </p:txBody>
      </p:sp>
      <p:sp>
        <p:nvSpPr>
          <p:cNvPr id="7" name="Rechteck 11"/>
          <p:cNvSpPr>
            <a:spLocks noChangeArrowheads="1"/>
          </p:cNvSpPr>
          <p:nvPr/>
        </p:nvSpPr>
        <p:spPr bwMode="auto">
          <a:xfrm>
            <a:off x="12516" y="352714"/>
            <a:ext cx="3235270" cy="56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06197" tIns="103099" rIns="206197" bIns="103099">
            <a:spAutoFit/>
          </a:bodyPr>
          <a:lstStyle/>
          <a:p>
            <a:pPr defTabSz="455613"/>
            <a:r>
              <a:rPr lang="de-DE" sz="2300" dirty="0" smtClean="0"/>
              <a:t>SIMULATOR BUILDING</a:t>
            </a:r>
            <a:endParaRPr lang="de-DE" sz="2300" dirty="0"/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2326379" y="1586567"/>
            <a:ext cx="42252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smtClean="0"/>
              <a:t> K- </a:t>
            </a:r>
            <a:r>
              <a:rPr lang="de-DE" sz="2400" dirty="0" err="1" smtClean="0"/>
              <a:t>bridge</a:t>
            </a:r>
            <a:r>
              <a:rPr lang="de-DE" sz="2400" dirty="0" smtClean="0"/>
              <a:t> </a:t>
            </a:r>
            <a:r>
              <a:rPr lang="de-DE" sz="2400" dirty="0" err="1" smtClean="0"/>
              <a:t>simulator</a:t>
            </a:r>
            <a:r>
              <a:rPr lang="de-DE" sz="2400" dirty="0" smtClean="0"/>
              <a:t> ECDIS</a:t>
            </a:r>
            <a:endParaRPr lang="de-DE" sz="2400" dirty="0"/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2326379" y="2189633"/>
            <a:ext cx="533289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smtClean="0"/>
              <a:t> Liquid Cargo Handling </a:t>
            </a:r>
            <a:r>
              <a:rPr lang="de-DE" sz="2400" dirty="0" err="1" smtClean="0"/>
              <a:t>simulator</a:t>
            </a:r>
            <a:endParaRPr lang="de-DE" sz="2400" dirty="0"/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2326379" y="2830407"/>
            <a:ext cx="647825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smtClean="0"/>
              <a:t> Engine </a:t>
            </a:r>
            <a:r>
              <a:rPr lang="de-DE" sz="2400" dirty="0" err="1" smtClean="0"/>
              <a:t>Room</a:t>
            </a:r>
            <a:r>
              <a:rPr lang="de-DE" sz="2400" dirty="0" smtClean="0"/>
              <a:t> Simulator </a:t>
            </a:r>
            <a:r>
              <a:rPr lang="de-DE" sz="2400" dirty="0" err="1" smtClean="0"/>
              <a:t>Unitest</a:t>
            </a:r>
            <a:endParaRPr lang="de-DE" sz="240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6" y="3979196"/>
            <a:ext cx="4326903" cy="2884602"/>
          </a:xfrm>
          <a:prstGeom prst="rect">
            <a:avLst/>
          </a:prstGeom>
        </p:spPr>
      </p:pic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113122" y="3420865"/>
            <a:ext cx="20927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2400" dirty="0" smtClean="0"/>
              <a:t> Second </a:t>
            </a:r>
            <a:r>
              <a:rPr lang="de-DE" sz="2400" dirty="0" err="1" smtClean="0"/>
              <a:t>floor</a:t>
            </a:r>
            <a:r>
              <a:rPr lang="de-DE" sz="2400" dirty="0" smtClean="0"/>
              <a:t>:</a:t>
            </a:r>
            <a:endParaRPr lang="de-DE" sz="2400" dirty="0"/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2326379" y="3499462"/>
            <a:ext cx="477419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smtClean="0"/>
              <a:t> Dynamic </a:t>
            </a:r>
            <a:r>
              <a:rPr lang="de-DE" sz="2400" dirty="0" err="1" smtClean="0"/>
              <a:t>Positioning</a:t>
            </a:r>
            <a:r>
              <a:rPr lang="de-DE" sz="2400" dirty="0" smtClean="0"/>
              <a:t> Simulator</a:t>
            </a:r>
            <a:endParaRPr lang="de-DE" sz="2400" dirty="0"/>
          </a:p>
        </p:txBody>
      </p:sp>
      <p:sp>
        <p:nvSpPr>
          <p:cNvPr id="3" name="Textfeld 2"/>
          <p:cNvSpPr txBox="1"/>
          <p:nvPr/>
        </p:nvSpPr>
        <p:spPr>
          <a:xfrm>
            <a:off x="384458" y="4070468"/>
            <a:ext cx="3480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PC-</a:t>
            </a:r>
            <a:r>
              <a:rPr lang="de-DE" dirty="0" err="1" smtClean="0">
                <a:solidFill>
                  <a:schemeClr val="bg1"/>
                </a:solidFill>
              </a:rPr>
              <a:t>based</a:t>
            </a:r>
            <a:r>
              <a:rPr lang="de-DE" dirty="0" smtClean="0">
                <a:solidFill>
                  <a:schemeClr val="bg1"/>
                </a:solidFill>
              </a:rPr>
              <a:t> Engine </a:t>
            </a:r>
            <a:r>
              <a:rPr lang="de-DE" dirty="0" err="1" smtClean="0">
                <a:solidFill>
                  <a:schemeClr val="bg1"/>
                </a:solidFill>
              </a:rPr>
              <a:t>Room</a:t>
            </a:r>
            <a:r>
              <a:rPr lang="de-DE" dirty="0" smtClean="0">
                <a:solidFill>
                  <a:schemeClr val="bg1"/>
                </a:solidFill>
              </a:rPr>
              <a:t> Simulator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384458" y="4508320"/>
            <a:ext cx="3865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PC-</a:t>
            </a:r>
            <a:r>
              <a:rPr lang="de-DE" dirty="0" err="1" smtClean="0">
                <a:solidFill>
                  <a:schemeClr val="bg1"/>
                </a:solidFill>
              </a:rPr>
              <a:t>based</a:t>
            </a:r>
            <a:r>
              <a:rPr lang="de-DE" dirty="0" smtClean="0">
                <a:solidFill>
                  <a:schemeClr val="bg1"/>
                </a:solidFill>
              </a:rPr>
              <a:t> Liquid Cargo Handling Sim.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761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5"/>
          <p:cNvSpPr>
            <a:spLocks noChangeArrowheads="1"/>
          </p:cNvSpPr>
          <p:nvPr/>
        </p:nvSpPr>
        <p:spPr bwMode="auto">
          <a:xfrm>
            <a:off x="3038475" y="22240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88716" y="1238719"/>
            <a:ext cx="895927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200000"/>
              </a:lnSpc>
            </a:pPr>
            <a:r>
              <a:rPr lang="de-DE" sz="2000" dirty="0" smtClean="0"/>
              <a:t>1832 	</a:t>
            </a:r>
            <a:r>
              <a:rPr lang="en-US" sz="2000" dirty="0" smtClean="0"/>
              <a:t>The </a:t>
            </a:r>
            <a:r>
              <a:rPr lang="en-US" sz="2000" dirty="0"/>
              <a:t>Grand Duke Paul-Friedrich-August of Oldenburg </a:t>
            </a:r>
            <a:r>
              <a:rPr lang="en-US" sz="2000" dirty="0" smtClean="0"/>
              <a:t>		      				founded </a:t>
            </a:r>
            <a:r>
              <a:rPr lang="en-US" sz="2000" dirty="0"/>
              <a:t>the </a:t>
            </a:r>
            <a:r>
              <a:rPr lang="en-US" sz="2000" dirty="0" smtClean="0"/>
              <a:t>Nautical College in </a:t>
            </a:r>
            <a:r>
              <a:rPr lang="en-US" sz="2000" dirty="0" err="1" smtClean="0"/>
              <a:t>Elsfleth</a:t>
            </a:r>
            <a:endParaRPr lang="de-DE" sz="2000" dirty="0" smtClean="0"/>
          </a:p>
          <a:p>
            <a:pPr lvl="1">
              <a:lnSpc>
                <a:spcPct val="200000"/>
              </a:lnSpc>
            </a:pPr>
            <a:r>
              <a:rPr lang="de-DE" sz="2000" dirty="0" smtClean="0"/>
              <a:t>1972 	</a:t>
            </a:r>
            <a:r>
              <a:rPr lang="en-US" sz="2000" dirty="0"/>
              <a:t>I</a:t>
            </a:r>
            <a:r>
              <a:rPr lang="en-US" sz="2000" dirty="0" smtClean="0"/>
              <a:t>ntegrated </a:t>
            </a:r>
            <a:r>
              <a:rPr lang="en-US" sz="2000" dirty="0"/>
              <a:t>into the </a:t>
            </a:r>
            <a:r>
              <a:rPr lang="en-US" sz="2000" dirty="0" smtClean="0"/>
              <a:t>Univ. of Applied Sciences  </a:t>
            </a:r>
            <a:r>
              <a:rPr lang="en-US" sz="2000" dirty="0"/>
              <a:t>Oldenburg</a:t>
            </a:r>
            <a:endParaRPr lang="de-DE" sz="2000" dirty="0" smtClean="0"/>
          </a:p>
          <a:p>
            <a:pPr lvl="1">
              <a:lnSpc>
                <a:spcPct val="200000"/>
              </a:lnSpc>
            </a:pPr>
            <a:r>
              <a:rPr lang="de-DE" sz="2000" dirty="0" smtClean="0"/>
              <a:t>1992	Start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smtClean="0"/>
              <a:t>a </a:t>
            </a:r>
            <a:r>
              <a:rPr lang="de-DE" sz="2000" dirty="0" err="1" smtClean="0"/>
              <a:t>new</a:t>
            </a:r>
            <a:r>
              <a:rPr lang="de-DE" sz="2000" dirty="0" smtClean="0"/>
              <a:t> „Maritime &amp; Port Economics“ </a:t>
            </a:r>
            <a:r>
              <a:rPr lang="de-DE" sz="2000" dirty="0" err="1" smtClean="0"/>
              <a:t>degree</a:t>
            </a:r>
            <a:r>
              <a:rPr lang="de-DE" sz="2000" dirty="0" smtClean="0"/>
              <a:t> </a:t>
            </a:r>
            <a:r>
              <a:rPr lang="de-DE" sz="2000" dirty="0" err="1" smtClean="0"/>
              <a:t>course</a:t>
            </a:r>
            <a:endParaRPr lang="de-DE" sz="2000" dirty="0" smtClean="0"/>
          </a:p>
          <a:p>
            <a:pPr lvl="1">
              <a:lnSpc>
                <a:spcPct val="200000"/>
              </a:lnSpc>
            </a:pPr>
            <a:r>
              <a:rPr lang="de-DE" sz="2000" dirty="0" smtClean="0"/>
              <a:t>2000 	</a:t>
            </a:r>
            <a:r>
              <a:rPr lang="en-US" sz="2000" dirty="0" smtClean="0"/>
              <a:t>Fusion </a:t>
            </a:r>
            <a:r>
              <a:rPr lang="en-US" sz="2000" dirty="0"/>
              <a:t>of </a:t>
            </a:r>
            <a:r>
              <a:rPr lang="en-US" sz="2000" dirty="0" smtClean="0"/>
              <a:t>Applied Sciences </a:t>
            </a:r>
            <a:r>
              <a:rPr lang="en-US" sz="2000" dirty="0" err="1" smtClean="0"/>
              <a:t>Uni’s</a:t>
            </a:r>
            <a:r>
              <a:rPr lang="en-US" sz="2000" dirty="0" smtClean="0"/>
              <a:t> in </a:t>
            </a:r>
            <a:r>
              <a:rPr lang="en-US" sz="2000" dirty="0"/>
              <a:t>the </a:t>
            </a:r>
            <a:r>
              <a:rPr lang="en-US" sz="2000" dirty="0" smtClean="0"/>
              <a:t>Northwest DE 	  					(10,000 students in 5 locations)</a:t>
            </a:r>
            <a:endParaRPr lang="de-DE" sz="2000" dirty="0" smtClean="0"/>
          </a:p>
          <a:p>
            <a:pPr marL="914400" lvl="1" indent="-457200">
              <a:lnSpc>
                <a:spcPct val="200000"/>
              </a:lnSpc>
              <a:buAutoNum type="arabicPlain" startAt="2009"/>
            </a:pPr>
            <a:r>
              <a:rPr lang="en-US" sz="2000" dirty="0" smtClean="0"/>
              <a:t> 	Reestablishment </a:t>
            </a:r>
            <a:r>
              <a:rPr lang="en-US" sz="2000" dirty="0"/>
              <a:t>of the Jade </a:t>
            </a:r>
            <a:r>
              <a:rPr lang="en-US" sz="2000" dirty="0" smtClean="0"/>
              <a:t>University in 3 locations</a:t>
            </a:r>
          </a:p>
          <a:p>
            <a:pPr lvl="1">
              <a:lnSpc>
                <a:spcPct val="200000"/>
              </a:lnSpc>
            </a:pPr>
            <a:r>
              <a:rPr lang="de-DE" sz="2000" dirty="0" smtClean="0"/>
              <a:t>2016	 </a:t>
            </a:r>
            <a:r>
              <a:rPr lang="de-DE" sz="2000" dirty="0" err="1"/>
              <a:t>Renaming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department</a:t>
            </a:r>
            <a:endParaRPr lang="de-DE" sz="2000" dirty="0"/>
          </a:p>
        </p:txBody>
      </p:sp>
      <p:sp>
        <p:nvSpPr>
          <p:cNvPr id="6" name="Rechteck 11"/>
          <p:cNvSpPr>
            <a:spLocks noChangeArrowheads="1"/>
          </p:cNvSpPr>
          <p:nvPr/>
        </p:nvSpPr>
        <p:spPr bwMode="auto">
          <a:xfrm>
            <a:off x="12516" y="352714"/>
            <a:ext cx="4147571" cy="56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06197" tIns="103099" rIns="206197" bIns="103099">
            <a:spAutoFit/>
          </a:bodyPr>
          <a:lstStyle/>
          <a:p>
            <a:pPr defTabSz="455613"/>
            <a:r>
              <a:rPr lang="de-DE" sz="2300" dirty="0" smtClean="0"/>
              <a:t>JADE UNIVERSITY - HISTORY</a:t>
            </a:r>
            <a:endParaRPr lang="de-DE" sz="2300" dirty="0"/>
          </a:p>
        </p:txBody>
      </p:sp>
    </p:spTree>
    <p:extLst>
      <p:ext uri="{BB962C8B-B14F-4D97-AF65-F5344CB8AC3E}">
        <p14:creationId xmlns:p14="http://schemas.microsoft.com/office/powerpoint/2010/main" val="3230160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150367" y="1615393"/>
            <a:ext cx="29416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2400" dirty="0" smtClean="0"/>
              <a:t> </a:t>
            </a:r>
            <a:r>
              <a:rPr lang="de-DE" sz="2400" dirty="0"/>
              <a:t>T</a:t>
            </a:r>
            <a:r>
              <a:rPr lang="de-DE" sz="2400" dirty="0" smtClean="0"/>
              <a:t>raining </a:t>
            </a:r>
            <a:r>
              <a:rPr lang="de-DE" sz="2400" dirty="0" err="1" smtClean="0"/>
              <a:t>voyage</a:t>
            </a:r>
            <a:endParaRPr lang="de-DE" sz="2400" dirty="0"/>
          </a:p>
        </p:txBody>
      </p:sp>
      <p:pic>
        <p:nvPicPr>
          <p:cNvPr id="8" name="Grafik 3" descr="Lissy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1150" y="0"/>
            <a:ext cx="4196304" cy="3104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hteck 11"/>
          <p:cNvSpPr>
            <a:spLocks noChangeArrowheads="1"/>
          </p:cNvSpPr>
          <p:nvPr/>
        </p:nvSpPr>
        <p:spPr bwMode="auto">
          <a:xfrm>
            <a:off x="12516" y="352714"/>
            <a:ext cx="2878634" cy="56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06197" tIns="103099" rIns="206197" bIns="103099">
            <a:spAutoFit/>
          </a:bodyPr>
          <a:lstStyle/>
          <a:p>
            <a:pPr defTabSz="455613"/>
            <a:r>
              <a:rPr lang="de-DE" sz="2300" dirty="0" smtClean="0"/>
              <a:t>NAUTICAL STUDIES</a:t>
            </a:r>
            <a:endParaRPr lang="de-DE" sz="2300" dirty="0"/>
          </a:p>
        </p:txBody>
      </p:sp>
      <p:pic>
        <p:nvPicPr>
          <p:cNvPr id="6" name="Bild 5" descr="DSC0415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6" y="2144691"/>
            <a:ext cx="3489441" cy="2038923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6618" y="2958965"/>
            <a:ext cx="3976122" cy="197300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2890" y="3392364"/>
            <a:ext cx="4332844" cy="2114515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2586" y="4514548"/>
            <a:ext cx="4681414" cy="2316883"/>
          </a:xfrm>
          <a:prstGeom prst="rect">
            <a:avLst/>
          </a:prstGeom>
        </p:spPr>
      </p:pic>
      <p:pic>
        <p:nvPicPr>
          <p:cNvPr id="7" name="Bild 6" descr="DSC_1736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5"/>
          <a:stretch/>
        </p:blipFill>
        <p:spPr>
          <a:xfrm>
            <a:off x="1084008" y="4536372"/>
            <a:ext cx="3261846" cy="229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01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9585" y="1078349"/>
            <a:ext cx="4201969" cy="2969391"/>
          </a:xfrm>
          <a:prstGeom prst="rect">
            <a:avLst/>
          </a:prstGeom>
        </p:spPr>
      </p:pic>
      <p:pic>
        <p:nvPicPr>
          <p:cNvPr id="24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37" y="1446241"/>
            <a:ext cx="3535801" cy="2523678"/>
          </a:xfrm>
          <a:prstGeom prst="rect">
            <a:avLst/>
          </a:prstGeom>
        </p:spPr>
      </p:pic>
      <p:sp>
        <p:nvSpPr>
          <p:cNvPr id="5" name="Rechteck 11"/>
          <p:cNvSpPr>
            <a:spLocks noChangeArrowheads="1"/>
          </p:cNvSpPr>
          <p:nvPr/>
        </p:nvSpPr>
        <p:spPr bwMode="auto">
          <a:xfrm>
            <a:off x="12516" y="352714"/>
            <a:ext cx="7734322" cy="56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06197" tIns="103099" rIns="206197" bIns="103099">
            <a:spAutoFit/>
          </a:bodyPr>
          <a:lstStyle/>
          <a:p>
            <a:pPr defTabSz="455613"/>
            <a:r>
              <a:rPr lang="de-DE" sz="2300" dirty="0" smtClean="0"/>
              <a:t>2. MARITIME ECONOMICS &amp; PORT MANAGEMENT (SHW)</a:t>
            </a:r>
            <a:endParaRPr lang="de-DE" sz="2300" dirty="0"/>
          </a:p>
        </p:txBody>
      </p:sp>
      <p:sp>
        <p:nvSpPr>
          <p:cNvPr id="3" name="Rechteck 2"/>
          <p:cNvSpPr/>
          <p:nvPr/>
        </p:nvSpPr>
        <p:spPr>
          <a:xfrm>
            <a:off x="341023" y="3969919"/>
            <a:ext cx="8676517" cy="23852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dirty="0" err="1" smtClean="0"/>
              <a:t>Qualification</a:t>
            </a:r>
            <a:r>
              <a:rPr lang="de-DE" sz="2400" dirty="0" smtClean="0"/>
              <a:t> </a:t>
            </a:r>
            <a:r>
              <a:rPr lang="de-DE" sz="2400" dirty="0" err="1"/>
              <a:t>aims</a:t>
            </a:r>
            <a:endParaRPr lang="de-DE" sz="2400" dirty="0"/>
          </a:p>
          <a:p>
            <a:endParaRPr lang="de-DE" dirty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dirty="0"/>
              <a:t>Skills </a:t>
            </a:r>
            <a:r>
              <a:rPr lang="de-DE" dirty="0" err="1"/>
              <a:t>of</a:t>
            </a:r>
            <a:r>
              <a:rPr lang="de-DE" dirty="0"/>
              <a:t> an </a:t>
            </a:r>
            <a:r>
              <a:rPr lang="de-DE" dirty="0" err="1"/>
              <a:t>industrial</a:t>
            </a:r>
            <a:r>
              <a:rPr lang="de-DE" dirty="0"/>
              <a:t> </a:t>
            </a:r>
            <a:r>
              <a:rPr lang="de-DE" dirty="0" err="1"/>
              <a:t>engineer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shipping</a:t>
            </a:r>
            <a:r>
              <a:rPr lang="de-DE" dirty="0"/>
              <a:t> </a:t>
            </a:r>
            <a:r>
              <a:rPr lang="de-DE" dirty="0" err="1" smtClean="0"/>
              <a:t>industry</a:t>
            </a:r>
            <a:r>
              <a:rPr lang="de-DE" dirty="0" smtClean="0"/>
              <a:t>/ (international</a:t>
            </a:r>
            <a:r>
              <a:rPr lang="de-DE" dirty="0"/>
              <a:t>) </a:t>
            </a:r>
            <a:r>
              <a:rPr lang="de-DE" dirty="0" err="1" smtClean="0"/>
              <a:t>logistics</a:t>
            </a:r>
            <a:endParaRPr lang="de-DE" dirty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dirty="0"/>
              <a:t>Problem-</a:t>
            </a:r>
            <a:r>
              <a:rPr lang="de-DE" dirty="0" err="1"/>
              <a:t>solving</a:t>
            </a:r>
            <a:r>
              <a:rPr lang="de-DE" dirty="0"/>
              <a:t> </a:t>
            </a:r>
            <a:r>
              <a:rPr lang="de-DE" dirty="0" err="1"/>
              <a:t>competence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maritime-</a:t>
            </a:r>
            <a:r>
              <a:rPr lang="de-DE" dirty="0" err="1"/>
              <a:t>economic</a:t>
            </a:r>
            <a:r>
              <a:rPr lang="de-DE" dirty="0"/>
              <a:t> </a:t>
            </a:r>
            <a:r>
              <a:rPr lang="de-DE" dirty="0" err="1"/>
              <a:t>environment</a:t>
            </a:r>
            <a:endParaRPr lang="de-DE" dirty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dirty="0"/>
              <a:t>Teamwork, </a:t>
            </a:r>
            <a:r>
              <a:rPr lang="de-DE" dirty="0" err="1"/>
              <a:t>especially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international </a:t>
            </a:r>
            <a:r>
              <a:rPr lang="de-DE" dirty="0" err="1"/>
              <a:t>context</a:t>
            </a:r>
            <a:endParaRPr lang="de-DE" dirty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dirty="0" err="1"/>
              <a:t>Acquisition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basic</a:t>
            </a:r>
            <a:r>
              <a:rPr lang="de-DE" dirty="0"/>
              <a:t> </a:t>
            </a:r>
            <a:r>
              <a:rPr lang="de-DE" dirty="0" err="1"/>
              <a:t>scientific</a:t>
            </a:r>
            <a:r>
              <a:rPr lang="de-DE" dirty="0"/>
              <a:t> </a:t>
            </a:r>
            <a:r>
              <a:rPr lang="de-DE" dirty="0" err="1"/>
              <a:t>competence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entry</a:t>
            </a:r>
            <a:r>
              <a:rPr lang="de-DE" dirty="0"/>
              <a:t> </a:t>
            </a:r>
            <a:r>
              <a:rPr lang="de-DE" dirty="0" err="1"/>
              <a:t>into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Master's</a:t>
            </a:r>
            <a:r>
              <a:rPr lang="de-DE" dirty="0"/>
              <a:t> </a:t>
            </a:r>
            <a:r>
              <a:rPr lang="de-DE" dirty="0" err="1"/>
              <a:t>program</a:t>
            </a:r>
            <a:endParaRPr lang="de-DE" dirty="0"/>
          </a:p>
        </p:txBody>
      </p:sp>
      <p:sp>
        <p:nvSpPr>
          <p:cNvPr id="7" name="Rechteck 11"/>
          <p:cNvSpPr>
            <a:spLocks noChangeArrowheads="1"/>
          </p:cNvSpPr>
          <p:nvPr/>
        </p:nvSpPr>
        <p:spPr bwMode="auto">
          <a:xfrm>
            <a:off x="0" y="927115"/>
            <a:ext cx="6959046" cy="56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06197" tIns="103099" rIns="206197" bIns="103099">
            <a:spAutoFit/>
          </a:bodyPr>
          <a:lstStyle/>
          <a:p>
            <a:pPr defTabSz="455613"/>
            <a:r>
              <a:rPr lang="de-DE" sz="2300" dirty="0"/>
              <a:t>3</a:t>
            </a:r>
            <a:r>
              <a:rPr lang="de-DE" sz="2300" dirty="0" smtClean="0"/>
              <a:t>. INTERNATIONAL LOGISTICS MANAGEMENT (ILM)</a:t>
            </a:r>
            <a:endParaRPr lang="de-DE" sz="2300" dirty="0"/>
          </a:p>
        </p:txBody>
      </p:sp>
    </p:spTree>
    <p:extLst>
      <p:ext uri="{BB962C8B-B14F-4D97-AF65-F5344CB8AC3E}">
        <p14:creationId xmlns:p14="http://schemas.microsoft.com/office/powerpoint/2010/main" val="3650423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11"/>
          <p:cNvSpPr>
            <a:spLocks noChangeArrowheads="1"/>
          </p:cNvSpPr>
          <p:nvPr/>
        </p:nvSpPr>
        <p:spPr bwMode="auto">
          <a:xfrm>
            <a:off x="12516" y="352714"/>
            <a:ext cx="7734322" cy="56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06197" tIns="103099" rIns="206197" bIns="103099">
            <a:spAutoFit/>
          </a:bodyPr>
          <a:lstStyle/>
          <a:p>
            <a:pPr defTabSz="455613"/>
            <a:r>
              <a:rPr lang="de-DE" sz="2300" dirty="0" smtClean="0"/>
              <a:t>2. MARITIME ECONOMICS &amp; PORT MANAGEMENT (SHW)</a:t>
            </a:r>
            <a:endParaRPr lang="de-DE" sz="2300" dirty="0"/>
          </a:p>
        </p:txBody>
      </p:sp>
      <p:sp>
        <p:nvSpPr>
          <p:cNvPr id="7" name="Rechteck 11"/>
          <p:cNvSpPr>
            <a:spLocks noChangeArrowheads="1"/>
          </p:cNvSpPr>
          <p:nvPr/>
        </p:nvSpPr>
        <p:spPr bwMode="auto">
          <a:xfrm>
            <a:off x="2981325" y="871491"/>
            <a:ext cx="6253725" cy="56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06197" tIns="103099" rIns="206197" bIns="103099">
            <a:spAutoFit/>
          </a:bodyPr>
          <a:lstStyle/>
          <a:p>
            <a:pPr defTabSz="455613"/>
            <a:r>
              <a:rPr lang="de-DE" sz="2300" dirty="0"/>
              <a:t>3</a:t>
            </a:r>
            <a:r>
              <a:rPr lang="de-DE" sz="2300" dirty="0" smtClean="0"/>
              <a:t>. INTERNATIONAL LOGISTICS MANAGEMENT</a:t>
            </a:r>
            <a:endParaRPr lang="de-DE" sz="2300" dirty="0"/>
          </a:p>
        </p:txBody>
      </p:sp>
      <p:pic>
        <p:nvPicPr>
          <p:cNvPr id="7170" name="Picture 2" descr="Studienverlauf SHW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3"/>
          <a:stretch/>
        </p:blipFill>
        <p:spPr bwMode="auto">
          <a:xfrm>
            <a:off x="346076" y="1340216"/>
            <a:ext cx="3854449" cy="549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Studienverlauf IT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86"/>
          <a:stretch/>
        </p:blipFill>
        <p:spPr bwMode="auto">
          <a:xfrm>
            <a:off x="4762500" y="1361872"/>
            <a:ext cx="3868207" cy="5449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4103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Bild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9337" y="973235"/>
            <a:ext cx="3115104" cy="3201994"/>
          </a:xfrm>
          <a:prstGeom prst="rect">
            <a:avLst/>
          </a:prstGeom>
        </p:spPr>
      </p:pic>
      <p:sp>
        <p:nvSpPr>
          <p:cNvPr id="5" name="Rechteck 11"/>
          <p:cNvSpPr>
            <a:spLocks noChangeArrowheads="1"/>
          </p:cNvSpPr>
          <p:nvPr/>
        </p:nvSpPr>
        <p:spPr bwMode="auto">
          <a:xfrm>
            <a:off x="12516" y="352714"/>
            <a:ext cx="4108138" cy="56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06197" tIns="103099" rIns="206197" bIns="103099">
            <a:spAutoFit/>
          </a:bodyPr>
          <a:lstStyle/>
          <a:p>
            <a:pPr defTabSz="455613"/>
            <a:r>
              <a:rPr lang="de-DE" sz="2300" dirty="0"/>
              <a:t>4</a:t>
            </a:r>
            <a:r>
              <a:rPr lang="de-DE" sz="2300" dirty="0" smtClean="0"/>
              <a:t>. MARITIME MANAGEMENT</a:t>
            </a:r>
            <a:endParaRPr lang="de-DE" sz="2300" dirty="0"/>
          </a:p>
        </p:txBody>
      </p:sp>
      <p:sp>
        <p:nvSpPr>
          <p:cNvPr id="2" name="Rechteck 1"/>
          <p:cNvSpPr/>
          <p:nvPr/>
        </p:nvSpPr>
        <p:spPr>
          <a:xfrm>
            <a:off x="87426" y="3846546"/>
            <a:ext cx="9131989" cy="23852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dirty="0" err="1" smtClean="0"/>
              <a:t>Qualification</a:t>
            </a:r>
            <a:r>
              <a:rPr lang="de-DE" sz="2400" dirty="0" smtClean="0"/>
              <a:t> </a:t>
            </a:r>
            <a:r>
              <a:rPr lang="de-DE" sz="2400" dirty="0" err="1"/>
              <a:t>aims</a:t>
            </a:r>
            <a:endParaRPr lang="de-DE" sz="2400" dirty="0"/>
          </a:p>
          <a:p>
            <a:endParaRPr lang="de-DE" dirty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dirty="0" err="1"/>
              <a:t>Broad</a:t>
            </a:r>
            <a:r>
              <a:rPr lang="de-DE" dirty="0"/>
              <a:t>, </a:t>
            </a:r>
            <a:r>
              <a:rPr lang="de-DE" dirty="0" err="1"/>
              <a:t>up</a:t>
            </a:r>
            <a:r>
              <a:rPr lang="de-DE" dirty="0"/>
              <a:t>-</a:t>
            </a:r>
            <a:r>
              <a:rPr lang="de-DE" dirty="0" err="1"/>
              <a:t>to</a:t>
            </a:r>
            <a:r>
              <a:rPr lang="de-DE" dirty="0"/>
              <a:t>-date </a:t>
            </a:r>
            <a:r>
              <a:rPr lang="de-DE" dirty="0" err="1"/>
              <a:t>knowledge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maritime </a:t>
            </a:r>
            <a:r>
              <a:rPr lang="de-DE" dirty="0" err="1"/>
              <a:t>economy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international </a:t>
            </a:r>
            <a:r>
              <a:rPr lang="de-DE" dirty="0" err="1"/>
              <a:t>shipping</a:t>
            </a:r>
            <a:r>
              <a:rPr lang="de-DE" dirty="0"/>
              <a:t> </a:t>
            </a:r>
            <a:r>
              <a:rPr lang="de-DE" dirty="0" err="1"/>
              <a:t>law</a:t>
            </a:r>
            <a:endParaRPr lang="de-DE" dirty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dirty="0"/>
              <a:t>Management </a:t>
            </a:r>
            <a:r>
              <a:rPr lang="de-DE" dirty="0" err="1"/>
              <a:t>competence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context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maritime </a:t>
            </a:r>
            <a:r>
              <a:rPr lang="de-DE" dirty="0" err="1"/>
              <a:t>projects</a:t>
            </a:r>
            <a:endParaRPr lang="de-DE" dirty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dirty="0"/>
              <a:t>Skills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evaluate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present</a:t>
            </a:r>
            <a:r>
              <a:rPr lang="de-DE" dirty="0"/>
              <a:t> </a:t>
            </a:r>
            <a:r>
              <a:rPr lang="de-DE" dirty="0" err="1" smtClean="0"/>
              <a:t>results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key</a:t>
            </a:r>
            <a:r>
              <a:rPr lang="de-DE" dirty="0" smtClean="0"/>
              <a:t> </a:t>
            </a:r>
            <a:r>
              <a:rPr lang="de-DE" dirty="0" err="1" smtClean="0"/>
              <a:t>figures</a:t>
            </a:r>
            <a:endParaRPr lang="de-DE" dirty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dirty="0"/>
              <a:t>Basic </a:t>
            </a:r>
            <a:r>
              <a:rPr lang="de-DE" dirty="0" err="1"/>
              <a:t>competencies</a:t>
            </a:r>
            <a:r>
              <a:rPr lang="de-DE" dirty="0"/>
              <a:t> in </a:t>
            </a:r>
            <a:r>
              <a:rPr lang="de-DE" dirty="0" err="1"/>
              <a:t>applied</a:t>
            </a:r>
            <a:r>
              <a:rPr lang="de-DE" dirty="0"/>
              <a:t> </a:t>
            </a:r>
            <a:r>
              <a:rPr lang="de-DE" dirty="0" err="1"/>
              <a:t>research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61854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2"/>
          <p:cNvSpPr/>
          <p:nvPr/>
        </p:nvSpPr>
        <p:spPr>
          <a:xfrm>
            <a:off x="1048735" y="1084697"/>
            <a:ext cx="1453705" cy="40051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83077" tIns="41538" rIns="83077" bIns="41538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>
              <a:buNone/>
            </a:pPr>
            <a:r>
              <a:rPr lang="en-US" sz="1846" dirty="0">
                <a:solidFill>
                  <a:srgbClr val="626464"/>
                </a:solidFill>
                <a:latin typeface="NDSFrutiger 45 Light" pitchFamily="18"/>
                <a:ea typeface="Arial Unicode MS" pitchFamily="2"/>
                <a:cs typeface="Tahoma" pitchFamily="2"/>
              </a:rPr>
              <a:t>Course Plan </a:t>
            </a:r>
          </a:p>
          <a:p>
            <a:pPr>
              <a:buNone/>
            </a:pPr>
            <a:endParaRPr lang="en-US" sz="1846" dirty="0">
              <a:solidFill>
                <a:srgbClr val="626464"/>
              </a:solidFill>
              <a:latin typeface="NDSFrutiger 45 Light" pitchFamily="18"/>
              <a:ea typeface="Arial Unicode MS" pitchFamily="2"/>
              <a:cs typeface="Tahoma" pitchFamily="2"/>
            </a:endParaRPr>
          </a:p>
          <a:p>
            <a:pPr>
              <a:buNone/>
            </a:pPr>
            <a:endParaRPr lang="en-US" sz="1846" dirty="0">
              <a:solidFill>
                <a:srgbClr val="626464"/>
              </a:solidFill>
              <a:latin typeface="NDSFrutiger 45 Light" pitchFamily="18"/>
              <a:ea typeface="Arial Unicode MS" pitchFamily="2"/>
              <a:cs typeface="Tahoma" pitchFamily="2"/>
            </a:endParaRPr>
          </a:p>
          <a:p>
            <a:pPr>
              <a:buNone/>
            </a:pPr>
            <a:endParaRPr lang="en-US" sz="1846" dirty="0">
              <a:solidFill>
                <a:srgbClr val="626464"/>
              </a:solidFill>
              <a:latin typeface="NDSFrutiger 45 Light" pitchFamily="18"/>
              <a:ea typeface="Arial Unicode MS" pitchFamily="2"/>
              <a:cs typeface="Tahoma" pitchFamily="2"/>
            </a:endParaRPr>
          </a:p>
          <a:p>
            <a:pPr>
              <a:buNone/>
            </a:pPr>
            <a:endParaRPr lang="de-DE" sz="1846" dirty="0">
              <a:solidFill>
                <a:srgbClr val="626464"/>
              </a:solidFill>
              <a:latin typeface="NDSFrutiger 45 Light" pitchFamily="18"/>
              <a:ea typeface="Arial Unicode MS" pitchFamily="2"/>
              <a:cs typeface="Tahoma" pitchFamily="2"/>
            </a:endParaRPr>
          </a:p>
          <a:p>
            <a:pPr>
              <a:buNone/>
            </a:pPr>
            <a:endParaRPr lang="de-DE" sz="1846" dirty="0">
              <a:solidFill>
                <a:srgbClr val="626464"/>
              </a:solidFill>
              <a:latin typeface="NDSFrutiger 45 Light" pitchFamily="18"/>
              <a:ea typeface="Arial Unicode MS" pitchFamily="2"/>
              <a:cs typeface="Tahoma" pitchFamily="2"/>
            </a:endParaRPr>
          </a:p>
          <a:p>
            <a:pPr>
              <a:buNone/>
            </a:pPr>
            <a:endParaRPr lang="de-DE" sz="1846" dirty="0">
              <a:solidFill>
                <a:srgbClr val="626464"/>
              </a:solidFill>
              <a:latin typeface="NDSFrutiger 45 Light" pitchFamily="18"/>
              <a:ea typeface="Arial Unicode MS" pitchFamily="2"/>
              <a:cs typeface="Tahoma" pitchFamily="2"/>
            </a:endParaRPr>
          </a:p>
          <a:p>
            <a:pPr>
              <a:buNone/>
            </a:pPr>
            <a:endParaRPr lang="de-DE" sz="1846" dirty="0">
              <a:solidFill>
                <a:srgbClr val="626464"/>
              </a:solidFill>
              <a:latin typeface="NDSFrutiger 45 Light" pitchFamily="18"/>
              <a:ea typeface="Arial Unicode MS" pitchFamily="2"/>
              <a:cs typeface="Tahoma" pitchFamily="2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5"/>
          <a:stretch/>
        </p:blipFill>
        <p:spPr>
          <a:xfrm>
            <a:off x="1048735" y="1466620"/>
            <a:ext cx="6571265" cy="3938604"/>
          </a:xfrm>
          <a:prstGeom prst="rect">
            <a:avLst/>
          </a:prstGeom>
        </p:spPr>
      </p:pic>
      <p:sp>
        <p:nvSpPr>
          <p:cNvPr id="6" name="Rechteck 11"/>
          <p:cNvSpPr>
            <a:spLocks noChangeArrowheads="1"/>
          </p:cNvSpPr>
          <p:nvPr/>
        </p:nvSpPr>
        <p:spPr bwMode="auto">
          <a:xfrm>
            <a:off x="12516" y="352714"/>
            <a:ext cx="4108138" cy="56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06197" tIns="103099" rIns="206197" bIns="103099">
            <a:spAutoFit/>
          </a:bodyPr>
          <a:lstStyle/>
          <a:p>
            <a:pPr defTabSz="455613"/>
            <a:r>
              <a:rPr lang="de-DE" sz="2300" dirty="0"/>
              <a:t>4</a:t>
            </a:r>
            <a:r>
              <a:rPr lang="de-DE" sz="2300" dirty="0" smtClean="0"/>
              <a:t>. MARITIME MANAGEMENT</a:t>
            </a:r>
            <a:endParaRPr lang="de-DE" sz="2300" dirty="0"/>
          </a:p>
        </p:txBody>
      </p:sp>
      <p:sp>
        <p:nvSpPr>
          <p:cNvPr id="7" name="Rechteck 6"/>
          <p:cNvSpPr/>
          <p:nvPr/>
        </p:nvSpPr>
        <p:spPr>
          <a:xfrm>
            <a:off x="647795" y="5480541"/>
            <a:ext cx="7305580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A “</a:t>
            </a:r>
            <a:r>
              <a:rPr lang="en-US" sz="1600" dirty="0" smtClean="0">
                <a:solidFill>
                  <a:srgbClr val="000000"/>
                </a:solidFill>
              </a:rPr>
              <a:t>double-degree Master” M.Sc. / MBA is possible from WS 2011/12, with mutual recognition of modules with </a:t>
            </a:r>
            <a:r>
              <a:rPr lang="en-US" sz="1600" dirty="0">
                <a:solidFill>
                  <a:srgbClr val="000000"/>
                </a:solidFill>
              </a:rPr>
              <a:t>the </a:t>
            </a:r>
            <a:r>
              <a:rPr lang="en-US" sz="1600" dirty="0" smtClean="0">
                <a:solidFill>
                  <a:srgbClr val="000000"/>
                </a:solidFill>
              </a:rPr>
              <a:t>AMC – Australian Maritime College/University of Tasmania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1288492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 descr="IMG_8267_qua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191" y="984251"/>
            <a:ext cx="3286079" cy="3286079"/>
          </a:xfrm>
          <a:prstGeom prst="rect">
            <a:avLst/>
          </a:prstGeom>
        </p:spPr>
      </p:pic>
      <p:sp>
        <p:nvSpPr>
          <p:cNvPr id="6" name="Rechteck 11"/>
          <p:cNvSpPr>
            <a:spLocks noChangeArrowheads="1"/>
          </p:cNvSpPr>
          <p:nvPr/>
        </p:nvSpPr>
        <p:spPr bwMode="auto">
          <a:xfrm>
            <a:off x="12516" y="352714"/>
            <a:ext cx="6237695" cy="56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06197" tIns="103099" rIns="206197" bIns="103099">
            <a:spAutoFit/>
          </a:bodyPr>
          <a:lstStyle/>
          <a:p>
            <a:pPr defTabSz="455613"/>
            <a:r>
              <a:rPr lang="de-DE" sz="2300" dirty="0" smtClean="0"/>
              <a:t>5. INTERNATIONAL MARITIME MANAGEMENT</a:t>
            </a:r>
            <a:endParaRPr lang="de-DE" sz="2300" dirty="0"/>
          </a:p>
        </p:txBody>
      </p:sp>
      <p:sp>
        <p:nvSpPr>
          <p:cNvPr id="7" name="Rechteck 6"/>
          <p:cNvSpPr/>
          <p:nvPr/>
        </p:nvSpPr>
        <p:spPr>
          <a:xfrm>
            <a:off x="87426" y="3519034"/>
            <a:ext cx="9131989" cy="30623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dirty="0" err="1" smtClean="0"/>
              <a:t>Qualification</a:t>
            </a:r>
            <a:r>
              <a:rPr lang="de-DE" sz="2400" dirty="0" smtClean="0"/>
              <a:t> </a:t>
            </a:r>
            <a:r>
              <a:rPr lang="de-DE" sz="2400" dirty="0" err="1"/>
              <a:t>aims</a:t>
            </a:r>
            <a:endParaRPr lang="de-DE" sz="2400" dirty="0"/>
          </a:p>
          <a:p>
            <a:endParaRPr lang="de-DE" dirty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400" dirty="0" err="1"/>
              <a:t>Broad</a:t>
            </a:r>
            <a:r>
              <a:rPr lang="de-DE" sz="1400" dirty="0"/>
              <a:t>, </a:t>
            </a:r>
            <a:r>
              <a:rPr lang="de-DE" sz="1400" dirty="0" err="1"/>
              <a:t>up</a:t>
            </a:r>
            <a:r>
              <a:rPr lang="de-DE" sz="1400" dirty="0"/>
              <a:t>-</a:t>
            </a:r>
            <a:r>
              <a:rPr lang="de-DE" sz="1400" dirty="0" err="1"/>
              <a:t>to</a:t>
            </a:r>
            <a:r>
              <a:rPr lang="de-DE" sz="1400" dirty="0"/>
              <a:t>-date </a:t>
            </a:r>
            <a:r>
              <a:rPr lang="de-DE" sz="1400" dirty="0" err="1"/>
              <a:t>knowledge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maritime </a:t>
            </a:r>
            <a:r>
              <a:rPr lang="de-DE" sz="1400" dirty="0" err="1"/>
              <a:t>economy</a:t>
            </a:r>
            <a:r>
              <a:rPr lang="de-DE" sz="1400" dirty="0"/>
              <a:t> </a:t>
            </a:r>
            <a:r>
              <a:rPr lang="de-DE" sz="1400" dirty="0" err="1"/>
              <a:t>and</a:t>
            </a:r>
            <a:r>
              <a:rPr lang="de-DE" sz="1400" dirty="0"/>
              <a:t> international </a:t>
            </a:r>
            <a:r>
              <a:rPr lang="de-DE" sz="1400" dirty="0" err="1"/>
              <a:t>shipping</a:t>
            </a:r>
            <a:r>
              <a:rPr lang="de-DE" sz="1400" dirty="0"/>
              <a:t> </a:t>
            </a:r>
            <a:r>
              <a:rPr lang="de-DE" sz="1400" dirty="0" err="1"/>
              <a:t>law</a:t>
            </a:r>
            <a:endParaRPr lang="de-DE" sz="1400" dirty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400" dirty="0"/>
              <a:t>Management </a:t>
            </a:r>
            <a:r>
              <a:rPr lang="de-DE" sz="1400" dirty="0" err="1"/>
              <a:t>competence</a:t>
            </a:r>
            <a:r>
              <a:rPr lang="de-DE" sz="1400" dirty="0"/>
              <a:t> in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context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maritime </a:t>
            </a:r>
            <a:r>
              <a:rPr lang="de-DE" sz="1400" dirty="0" err="1"/>
              <a:t>projects</a:t>
            </a:r>
            <a:endParaRPr lang="de-DE" sz="1400" dirty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400" dirty="0"/>
              <a:t>Skills </a:t>
            </a:r>
            <a:r>
              <a:rPr lang="de-DE" sz="1400" dirty="0" err="1"/>
              <a:t>to</a:t>
            </a:r>
            <a:r>
              <a:rPr lang="de-DE" sz="1400" dirty="0"/>
              <a:t> </a:t>
            </a:r>
            <a:r>
              <a:rPr lang="de-DE" sz="1400" dirty="0" err="1"/>
              <a:t>evaluate</a:t>
            </a:r>
            <a:r>
              <a:rPr lang="de-DE" sz="1400" dirty="0"/>
              <a:t> </a:t>
            </a:r>
            <a:r>
              <a:rPr lang="de-DE" sz="1400" dirty="0" err="1"/>
              <a:t>and</a:t>
            </a:r>
            <a:r>
              <a:rPr lang="de-DE" sz="1400" dirty="0"/>
              <a:t> </a:t>
            </a:r>
            <a:r>
              <a:rPr lang="de-DE" sz="1400" dirty="0" err="1"/>
              <a:t>present</a:t>
            </a:r>
            <a:r>
              <a:rPr lang="de-DE" sz="1400" dirty="0"/>
              <a:t> </a:t>
            </a:r>
            <a:r>
              <a:rPr lang="de-DE" sz="1400" dirty="0" err="1" smtClean="0"/>
              <a:t>results</a:t>
            </a:r>
            <a:r>
              <a:rPr lang="de-DE" sz="1400" dirty="0" smtClean="0"/>
              <a:t> </a:t>
            </a:r>
            <a:r>
              <a:rPr lang="de-DE" sz="1400" dirty="0" err="1" smtClean="0"/>
              <a:t>and</a:t>
            </a:r>
            <a:r>
              <a:rPr lang="de-DE" sz="1400" dirty="0" smtClean="0"/>
              <a:t> </a:t>
            </a:r>
            <a:r>
              <a:rPr lang="de-DE" sz="1400" dirty="0" err="1" smtClean="0"/>
              <a:t>key</a:t>
            </a:r>
            <a:r>
              <a:rPr lang="de-DE" sz="1400" dirty="0" smtClean="0"/>
              <a:t> </a:t>
            </a:r>
            <a:r>
              <a:rPr lang="de-DE" sz="1400" dirty="0" err="1" smtClean="0"/>
              <a:t>figures</a:t>
            </a:r>
            <a:endParaRPr lang="de-DE" sz="1400" dirty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Skill for scientific reflection in the profession of acquired experience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Skill to organize your own lifelong learning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Acquisition of an understanding of intercultural relations and international </a:t>
            </a:r>
            <a:r>
              <a:rPr lang="en-US" dirty="0" smtClean="0"/>
              <a:t>cooperation</a:t>
            </a:r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1605475" y="2107071"/>
            <a:ext cx="22470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000" dirty="0" smtClean="0"/>
              <a:t>NEW</a:t>
            </a:r>
          </a:p>
          <a:p>
            <a:pPr algn="ctr"/>
            <a:r>
              <a:rPr lang="de-DE" sz="2000" dirty="0" err="1" smtClean="0"/>
              <a:t>From</a:t>
            </a:r>
            <a:r>
              <a:rPr lang="de-DE" sz="2000" dirty="0" smtClean="0"/>
              <a:t> WS 2017/18</a:t>
            </a:r>
            <a:endParaRPr lang="de-DE" sz="2000" dirty="0"/>
          </a:p>
        </p:txBody>
      </p:sp>
      <p:sp>
        <p:nvSpPr>
          <p:cNvPr id="2" name="Stern mit 7 Zacken 1"/>
          <p:cNvSpPr/>
          <p:nvPr/>
        </p:nvSpPr>
        <p:spPr>
          <a:xfrm>
            <a:off x="1497197" y="1289793"/>
            <a:ext cx="2355367" cy="2159859"/>
          </a:xfrm>
          <a:prstGeom prst="star7">
            <a:avLst/>
          </a:prstGeom>
          <a:solidFill>
            <a:srgbClr val="FF0000">
              <a:alpha val="14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730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11"/>
          <p:cNvSpPr>
            <a:spLocks noChangeArrowheads="1"/>
          </p:cNvSpPr>
          <p:nvPr/>
        </p:nvSpPr>
        <p:spPr bwMode="auto">
          <a:xfrm>
            <a:off x="12516" y="352714"/>
            <a:ext cx="6237695" cy="56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06197" tIns="103099" rIns="206197" bIns="103099">
            <a:spAutoFit/>
          </a:bodyPr>
          <a:lstStyle/>
          <a:p>
            <a:pPr defTabSz="455613"/>
            <a:r>
              <a:rPr lang="de-DE" sz="2300" dirty="0" smtClean="0"/>
              <a:t>5. INTERNATIONAL MARITIME MANAGEMENT</a:t>
            </a:r>
            <a:endParaRPr lang="de-DE" sz="2300" dirty="0"/>
          </a:p>
        </p:txBody>
      </p:sp>
      <p:sp>
        <p:nvSpPr>
          <p:cNvPr id="9" name="Textfeld 2"/>
          <p:cNvSpPr/>
          <p:nvPr/>
        </p:nvSpPr>
        <p:spPr>
          <a:xfrm>
            <a:off x="102171" y="651725"/>
            <a:ext cx="8610772" cy="223435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000" dirty="0">
              <a:solidFill>
                <a:srgbClr val="626464"/>
              </a:solidFill>
              <a:latin typeface="NDSFrutiger 45 Light" pitchFamily="18"/>
              <a:ea typeface="Arial Unicode MS" pitchFamily="2"/>
              <a:cs typeface="Tahoma" pitchFamily="2"/>
            </a:endParaRPr>
          </a:p>
          <a:p>
            <a:pPr marL="342900" marR="0" lvl="0" indent="-34290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§"/>
              <a:tabLst/>
            </a:pPr>
            <a:r>
              <a:rPr lang="en-US" sz="2000" b="0" i="0" u="none" strike="noStrike" kern="1200" dirty="0" smtClean="0">
                <a:ln>
                  <a:noFill/>
                </a:ln>
                <a:solidFill>
                  <a:srgbClr val="626464"/>
                </a:solidFill>
                <a:latin typeface="NDSFrutiger 45 Light" pitchFamily="18"/>
                <a:ea typeface="Arial Unicode MS" pitchFamily="2"/>
                <a:cs typeface="Tahoma" pitchFamily="2"/>
              </a:rPr>
              <a:t>Distance learning course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rgbClr val="626464"/>
                </a:solidFill>
                <a:latin typeface="NDSFrutiger 45 Light" pitchFamily="18"/>
                <a:ea typeface="Arial Unicode MS" pitchFamily="2"/>
                <a:cs typeface="Tahoma" pitchFamily="2"/>
              </a:rPr>
              <a:t>Dedicated to seafaring graduates or on-shore with maritime related occupation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rgbClr val="626464"/>
                </a:solidFill>
                <a:latin typeface="NDSFrutiger 45 Light" pitchFamily="18"/>
                <a:ea typeface="Arial Unicode MS" pitchFamily="2"/>
                <a:cs typeface="Tahoma" pitchFamily="2"/>
              </a:rPr>
              <a:t>High degree of flexibility of studying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rgbClr val="626464"/>
                </a:solidFill>
                <a:latin typeface="NDSFrutiger 45 Light" pitchFamily="18"/>
                <a:ea typeface="Arial Unicode MS" pitchFamily="2"/>
                <a:cs typeface="Tahoma" pitchFamily="2"/>
              </a:rPr>
              <a:t>Completely in English language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</a:pPr>
            <a:endParaRPr lang="en-US" sz="2000" b="0" i="0" u="none" strike="noStrike" kern="1200" dirty="0">
              <a:ln>
                <a:noFill/>
              </a:ln>
              <a:solidFill>
                <a:srgbClr val="626464"/>
              </a:solidFill>
              <a:latin typeface="NDSFrutiger 45 Light" pitchFamily="18"/>
              <a:ea typeface="Arial Unicode MS" pitchFamily="2"/>
              <a:cs typeface="Tahoma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000" b="0" i="0" u="none" strike="noStrike" kern="1200" dirty="0">
              <a:ln>
                <a:noFill/>
              </a:ln>
              <a:solidFill>
                <a:srgbClr val="626464"/>
              </a:solidFill>
              <a:latin typeface="NDSFrutiger 45 Light" pitchFamily="18"/>
              <a:ea typeface="Arial Unicode MS" pitchFamily="2"/>
              <a:cs typeface="Tahoma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000" b="0" i="0" u="none" strike="noStrike" kern="1200" dirty="0">
              <a:ln>
                <a:noFill/>
              </a:ln>
              <a:solidFill>
                <a:srgbClr val="626464"/>
              </a:solidFill>
              <a:latin typeface="NDSFrutiger 45 Light" pitchFamily="18"/>
              <a:ea typeface="Arial Unicode MS" pitchFamily="2"/>
              <a:cs typeface="Tahoma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000" b="0" i="0" u="none" strike="noStrike" kern="1200" dirty="0">
              <a:ln>
                <a:noFill/>
              </a:ln>
              <a:solidFill>
                <a:srgbClr val="626464"/>
              </a:solidFill>
              <a:latin typeface="NDSFrutiger 45 Light" pitchFamily="18"/>
              <a:ea typeface="Arial Unicode MS" pitchFamily="2"/>
              <a:cs typeface="Tahoma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2000" b="0" i="0" u="none" strike="noStrike" kern="1200" dirty="0">
              <a:ln>
                <a:noFill/>
              </a:ln>
              <a:solidFill>
                <a:srgbClr val="626464"/>
              </a:solidFill>
              <a:latin typeface="NDSFrutiger 45 Light" pitchFamily="18"/>
              <a:ea typeface="Arial Unicode MS" pitchFamily="2"/>
              <a:cs typeface="Tahoma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2000" b="0" i="0" u="none" strike="noStrike" kern="1200" dirty="0">
              <a:ln>
                <a:noFill/>
              </a:ln>
              <a:solidFill>
                <a:srgbClr val="626464"/>
              </a:solidFill>
              <a:latin typeface="NDSFrutiger 45 Light" pitchFamily="18"/>
              <a:ea typeface="Arial Unicode MS" pitchFamily="2"/>
              <a:cs typeface="Tahoma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2000" b="0" i="0" u="none" strike="noStrike" kern="1200" dirty="0">
              <a:ln>
                <a:noFill/>
              </a:ln>
              <a:solidFill>
                <a:srgbClr val="626464"/>
              </a:solidFill>
              <a:latin typeface="NDSFrutiger 45 Light" pitchFamily="18"/>
              <a:ea typeface="Arial Unicode MS" pitchFamily="2"/>
              <a:cs typeface="Tahoma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2000" b="0" i="0" u="none" strike="noStrike" kern="1200" dirty="0">
              <a:ln>
                <a:noFill/>
              </a:ln>
              <a:solidFill>
                <a:srgbClr val="626464"/>
              </a:solidFill>
              <a:latin typeface="NDSFrutiger 45 Light" pitchFamily="18"/>
              <a:ea typeface="Arial Unicode MS" pitchFamily="2"/>
              <a:cs typeface="Tahoma" pitchFamily="2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0340" y="2886075"/>
            <a:ext cx="3848099" cy="3568963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506" y="2886075"/>
            <a:ext cx="4381500" cy="2431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262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/>
          <p:cNvSpPr>
            <a:spLocks noChangeArrowheads="1"/>
          </p:cNvSpPr>
          <p:nvPr/>
        </p:nvSpPr>
        <p:spPr bwMode="auto">
          <a:xfrm>
            <a:off x="12516" y="352714"/>
            <a:ext cx="3220074" cy="56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06197" tIns="103099" rIns="206197" bIns="103099">
            <a:spAutoFit/>
          </a:bodyPr>
          <a:lstStyle/>
          <a:p>
            <a:pPr defTabSz="455613"/>
            <a:r>
              <a:rPr lang="de-DE" sz="2300" dirty="0" smtClean="0"/>
              <a:t>RESEARCH ACTIVITIES</a:t>
            </a:r>
            <a:endParaRPr lang="de-DE" sz="2300" dirty="0"/>
          </a:p>
        </p:txBody>
      </p:sp>
      <p:pic>
        <p:nvPicPr>
          <p:cNvPr id="14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78" y="1638678"/>
            <a:ext cx="3681311" cy="2067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feld 14"/>
          <p:cNvSpPr txBox="1"/>
          <p:nvPr/>
        </p:nvSpPr>
        <p:spPr>
          <a:xfrm>
            <a:off x="146778" y="1045941"/>
            <a:ext cx="334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2400" b="1" dirty="0" err="1" smtClean="0"/>
              <a:t>Manoeuvring</a:t>
            </a:r>
            <a:r>
              <a:rPr lang="de-DE" sz="2400" b="1" dirty="0" smtClean="0"/>
              <a:t> Tank</a:t>
            </a:r>
            <a:endParaRPr lang="de-DE" sz="2400" b="1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9" y="3979919"/>
            <a:ext cx="4441155" cy="1284672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9756" y="1638678"/>
            <a:ext cx="4332262" cy="2067670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4572000" y="3889092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Has been </a:t>
            </a:r>
            <a:r>
              <a:rPr lang="en-US" sz="1600" dirty="0"/>
              <a:t>renovated and </a:t>
            </a:r>
            <a:r>
              <a:rPr lang="en-US" sz="1600" dirty="0" err="1"/>
              <a:t>modernised</a:t>
            </a:r>
            <a:r>
              <a:rPr lang="en-US" sz="1600" dirty="0"/>
              <a:t> in </a:t>
            </a:r>
            <a:r>
              <a:rPr lang="en-US" sz="1600" dirty="0" smtClean="0"/>
              <a:t>2010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Available </a:t>
            </a:r>
            <a:r>
              <a:rPr lang="en-US" sz="1600" dirty="0"/>
              <a:t>for use in internal research within the university.</a:t>
            </a:r>
            <a:endParaRPr lang="de-DE" sz="1600" dirty="0"/>
          </a:p>
        </p:txBody>
      </p:sp>
      <p:sp>
        <p:nvSpPr>
          <p:cNvPr id="8" name="Rechteck 7"/>
          <p:cNvSpPr/>
          <p:nvPr/>
        </p:nvSpPr>
        <p:spPr>
          <a:xfrm>
            <a:off x="146779" y="5258906"/>
            <a:ext cx="473925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Current </a:t>
            </a:r>
            <a:r>
              <a:rPr lang="en-US" sz="1600" b="1" dirty="0" smtClean="0"/>
              <a:t>engine </a:t>
            </a:r>
            <a:r>
              <a:rPr lang="en-US" sz="1600" dirty="0" smtClean="0"/>
              <a:t>– create a laminar flow.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Two wind engines </a:t>
            </a:r>
            <a:r>
              <a:rPr lang="en-US" sz="1600" dirty="0" smtClean="0"/>
              <a:t>–  mobile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Wave Machine </a:t>
            </a:r>
            <a:r>
              <a:rPr lang="en-US" sz="1600" dirty="0" smtClean="0"/>
              <a:t>- create </a:t>
            </a:r>
            <a:r>
              <a:rPr lang="en-US" sz="1600" dirty="0"/>
              <a:t>wave </a:t>
            </a:r>
            <a:r>
              <a:rPr lang="en-US" sz="1600" dirty="0" smtClean="0"/>
              <a:t>patterns to be </a:t>
            </a:r>
            <a:r>
              <a:rPr lang="en-US" sz="1600" dirty="0"/>
              <a:t>measured in natural conditions or </a:t>
            </a:r>
            <a:r>
              <a:rPr lang="en-US" sz="1600" dirty="0" smtClean="0"/>
              <a:t>simulated</a:t>
            </a:r>
            <a:r>
              <a:rPr lang="en-US" sz="1600" dirty="0"/>
              <a:t>, in a form approximately scaled down to the model.</a:t>
            </a:r>
            <a:endParaRPr lang="de-DE" sz="1600" dirty="0"/>
          </a:p>
        </p:txBody>
      </p:sp>
      <p:sp>
        <p:nvSpPr>
          <p:cNvPr id="23" name="Rechteck 22"/>
          <p:cNvSpPr/>
          <p:nvPr/>
        </p:nvSpPr>
        <p:spPr>
          <a:xfrm>
            <a:off x="4667979" y="5258905"/>
            <a:ext cx="473925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Bidirectional data transmission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Motion tracking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Computer-based master control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Radio-controlled wire-mounted camera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1486860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feld 2"/>
          <p:cNvSpPr txBox="1">
            <a:spLocks noChangeArrowheads="1"/>
          </p:cNvSpPr>
          <p:nvPr/>
        </p:nvSpPr>
        <p:spPr bwMode="auto">
          <a:xfrm>
            <a:off x="683492" y="5064826"/>
            <a:ext cx="284480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2000" dirty="0" smtClean="0">
                <a:latin typeface="BlairMdITC TT-Medium"/>
                <a:cs typeface="BlairMdITC TT-Medium"/>
              </a:rPr>
              <a:t>Green </a:t>
            </a:r>
            <a:r>
              <a:rPr lang="de-DE" sz="2000" dirty="0" err="1" smtClean="0">
                <a:latin typeface="BlairMdITC TT-Medium"/>
                <a:cs typeface="BlairMdITC TT-Medium"/>
              </a:rPr>
              <a:t>Shipping</a:t>
            </a:r>
            <a:r>
              <a:rPr lang="de-DE" sz="2000" dirty="0" smtClean="0">
                <a:latin typeface="BlairMdITC TT-Medium"/>
                <a:cs typeface="BlairMdITC TT-Medium"/>
              </a:rPr>
              <a:t> </a:t>
            </a:r>
          </a:p>
          <a:p>
            <a:pPr eaLnBrk="1" hangingPunct="1">
              <a:spcBef>
                <a:spcPct val="50000"/>
              </a:spcBef>
            </a:pPr>
            <a:r>
              <a:rPr lang="de-DE" sz="2000" dirty="0" smtClean="0">
                <a:latin typeface="BlairMdITC TT-Medium"/>
                <a:cs typeface="BlairMdITC TT-Medium"/>
              </a:rPr>
              <a:t>Competence </a:t>
            </a:r>
            <a:r>
              <a:rPr lang="de-DE" sz="2000" dirty="0" err="1" smtClean="0">
                <a:latin typeface="BlairMdITC TT-Medium"/>
                <a:cs typeface="BlairMdITC TT-Medium"/>
              </a:rPr>
              <a:t>Centre</a:t>
            </a:r>
            <a:endParaRPr lang="de-DE" sz="2000" dirty="0">
              <a:latin typeface="BlairMdITC TT-Medium"/>
              <a:cs typeface="BlairMdITC TT-Medium"/>
            </a:endParaRPr>
          </a:p>
        </p:txBody>
      </p:sp>
      <p:pic>
        <p:nvPicPr>
          <p:cNvPr id="4" name="Bild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24" y="987870"/>
            <a:ext cx="4014839" cy="989770"/>
          </a:xfrm>
          <a:prstGeom prst="rect">
            <a:avLst/>
          </a:prstGeom>
        </p:spPr>
      </p:pic>
      <p:grpSp>
        <p:nvGrpSpPr>
          <p:cNvPr id="6" name="Gruppieren 6"/>
          <p:cNvGrpSpPr/>
          <p:nvPr/>
        </p:nvGrpSpPr>
        <p:grpSpPr>
          <a:xfrm>
            <a:off x="790462" y="2434515"/>
            <a:ext cx="1122461" cy="1122461"/>
            <a:chOff x="2068292" y="523815"/>
            <a:chExt cx="1122461" cy="1122461"/>
          </a:xfrm>
        </p:grpSpPr>
        <p:sp>
          <p:nvSpPr>
            <p:cNvPr id="7" name="Ellipse 11"/>
            <p:cNvSpPr/>
            <p:nvPr/>
          </p:nvSpPr>
          <p:spPr>
            <a:xfrm>
              <a:off x="2068292" y="523815"/>
              <a:ext cx="1122461" cy="1122461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Ellipse 7"/>
            <p:cNvSpPr/>
            <p:nvPr/>
          </p:nvSpPr>
          <p:spPr>
            <a:xfrm>
              <a:off x="2232673" y="688196"/>
              <a:ext cx="793699" cy="79369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1000" dirty="0" err="1">
                  <a:solidFill>
                    <a:schemeClr val="tx1"/>
                  </a:solidFill>
                </a:rPr>
                <a:t>P</a:t>
              </a:r>
              <a:r>
                <a:rPr lang="de-DE" sz="1000" kern="1200" dirty="0" err="1" smtClean="0">
                  <a:solidFill>
                    <a:schemeClr val="tx1"/>
                  </a:solidFill>
                </a:rPr>
                <a:t>rofitability</a:t>
              </a:r>
              <a:r>
                <a:rPr lang="de-DE" sz="1000" kern="1200" dirty="0" smtClean="0">
                  <a:solidFill>
                    <a:schemeClr val="tx1"/>
                  </a:solidFill>
                </a:rPr>
                <a:t> </a:t>
              </a:r>
              <a:r>
                <a:rPr lang="de-DE" sz="1000" kern="1200" dirty="0" err="1" smtClean="0">
                  <a:solidFill>
                    <a:schemeClr val="tx1"/>
                  </a:solidFill>
                </a:rPr>
                <a:t>pressure</a:t>
              </a:r>
              <a:endParaRPr lang="de-DE" sz="10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9" name="Gruppieren 7"/>
          <p:cNvGrpSpPr/>
          <p:nvPr/>
        </p:nvGrpSpPr>
        <p:grpSpPr>
          <a:xfrm>
            <a:off x="1937868" y="2200079"/>
            <a:ext cx="1122461" cy="1122461"/>
            <a:chOff x="3215698" y="252429"/>
            <a:chExt cx="1122461" cy="1122461"/>
          </a:xfrm>
        </p:grpSpPr>
        <p:sp>
          <p:nvSpPr>
            <p:cNvPr id="10" name="Ellipse 9"/>
            <p:cNvSpPr/>
            <p:nvPr/>
          </p:nvSpPr>
          <p:spPr>
            <a:xfrm>
              <a:off x="3215698" y="252429"/>
              <a:ext cx="1122461" cy="1122461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Ellipse 9"/>
            <p:cNvSpPr/>
            <p:nvPr/>
          </p:nvSpPr>
          <p:spPr>
            <a:xfrm>
              <a:off x="3380079" y="416810"/>
              <a:ext cx="793699" cy="79369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1000" kern="1200" dirty="0" err="1" smtClean="0">
                  <a:solidFill>
                    <a:schemeClr val="tx1"/>
                  </a:solidFill>
                </a:rPr>
                <a:t>Stricter</a:t>
              </a:r>
              <a:r>
                <a:rPr lang="de-DE" sz="1000" kern="1200" dirty="0" smtClean="0">
                  <a:solidFill>
                    <a:schemeClr val="tx1"/>
                  </a:solidFill>
                </a:rPr>
                <a:t> </a:t>
              </a:r>
              <a:r>
                <a:rPr lang="de-DE" sz="1000" kern="1200" dirty="0" err="1" smtClean="0">
                  <a:solidFill>
                    <a:schemeClr val="tx1"/>
                  </a:solidFill>
                </a:rPr>
                <a:t>requirements</a:t>
              </a:r>
              <a:r>
                <a:rPr lang="de-DE" sz="1000" kern="1200" dirty="0" smtClean="0">
                  <a:solidFill>
                    <a:schemeClr val="tx1"/>
                  </a:solidFill>
                </a:rPr>
                <a:t> </a:t>
              </a:r>
              <a:r>
                <a:rPr lang="de-DE" sz="1000" kern="1200" dirty="0" err="1" smtClean="0">
                  <a:solidFill>
                    <a:schemeClr val="tx1"/>
                  </a:solidFill>
                </a:rPr>
                <a:t>for</a:t>
              </a:r>
              <a:r>
                <a:rPr lang="de-DE" sz="1000" kern="1200" dirty="0" smtClean="0">
                  <a:solidFill>
                    <a:schemeClr val="tx1"/>
                  </a:solidFill>
                </a:rPr>
                <a:t> </a:t>
              </a:r>
              <a:r>
                <a:rPr lang="de-DE" sz="1000" kern="1200" dirty="0" err="1" smtClean="0">
                  <a:solidFill>
                    <a:schemeClr val="tx1"/>
                  </a:solidFill>
                </a:rPr>
                <a:t>environment</a:t>
              </a:r>
              <a:r>
                <a:rPr lang="de-DE" sz="1000" kern="1200" dirty="0" smtClean="0">
                  <a:solidFill>
                    <a:schemeClr val="tx1"/>
                  </a:solidFill>
                </a:rPr>
                <a:t> </a:t>
              </a:r>
              <a:r>
                <a:rPr lang="de-DE" sz="1000" kern="1200" dirty="0" err="1" smtClean="0">
                  <a:solidFill>
                    <a:schemeClr val="tx1"/>
                  </a:solidFill>
                </a:rPr>
                <a:t>and</a:t>
              </a:r>
              <a:r>
                <a:rPr lang="de-DE" sz="1000" kern="1200" dirty="0" smtClean="0">
                  <a:solidFill>
                    <a:schemeClr val="tx1"/>
                  </a:solidFill>
                </a:rPr>
                <a:t> </a:t>
              </a:r>
              <a:r>
                <a:rPr lang="de-DE" sz="1000" kern="1200" dirty="0" err="1" smtClean="0">
                  <a:solidFill>
                    <a:schemeClr val="tx1"/>
                  </a:solidFill>
                </a:rPr>
                <a:t>climate</a:t>
              </a:r>
              <a:r>
                <a:rPr lang="de-DE" sz="1000" kern="1200" dirty="0" smtClean="0">
                  <a:solidFill>
                    <a:schemeClr val="tx1"/>
                  </a:solidFill>
                </a:rPr>
                <a:t> </a:t>
              </a:r>
              <a:r>
                <a:rPr lang="de-DE" sz="1000" kern="1200" dirty="0" err="1" smtClean="0">
                  <a:solidFill>
                    <a:schemeClr val="tx1"/>
                  </a:solidFill>
                </a:rPr>
                <a:t>protection</a:t>
              </a:r>
              <a:endParaRPr lang="de-DE" sz="1000" kern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12" name="Form 11"/>
          <p:cNvSpPr/>
          <p:nvPr/>
        </p:nvSpPr>
        <p:spPr>
          <a:xfrm>
            <a:off x="166871" y="1977640"/>
            <a:ext cx="3492103" cy="2793682"/>
          </a:xfrm>
          <a:prstGeom prst="funnel">
            <a:avLst/>
          </a:prstGeom>
        </p:spPr>
        <p:style>
          <a:lnRef idx="1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3" name="Gruppieren 15"/>
          <p:cNvGrpSpPr/>
          <p:nvPr/>
        </p:nvGrpSpPr>
        <p:grpSpPr>
          <a:xfrm>
            <a:off x="1420091" y="3547484"/>
            <a:ext cx="1122461" cy="1122461"/>
            <a:chOff x="2712401" y="1597306"/>
            <a:chExt cx="1122461" cy="1122461"/>
          </a:xfrm>
        </p:grpSpPr>
        <p:sp>
          <p:nvSpPr>
            <p:cNvPr id="14" name="Ellipse 16"/>
            <p:cNvSpPr/>
            <p:nvPr/>
          </p:nvSpPr>
          <p:spPr>
            <a:xfrm>
              <a:off x="2712401" y="1597306"/>
              <a:ext cx="1122461" cy="1122461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Ellipse 4"/>
            <p:cNvSpPr/>
            <p:nvPr/>
          </p:nvSpPr>
          <p:spPr>
            <a:xfrm>
              <a:off x="2876782" y="1761687"/>
              <a:ext cx="793699" cy="79369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1000" kern="1200" dirty="0" err="1" smtClean="0">
                  <a:solidFill>
                    <a:schemeClr val="tx1"/>
                  </a:solidFill>
                </a:rPr>
                <a:t>Finiteness</a:t>
              </a:r>
              <a:r>
                <a:rPr lang="de-DE" sz="1000" kern="1200" dirty="0" smtClean="0">
                  <a:solidFill>
                    <a:schemeClr val="tx1"/>
                  </a:solidFill>
                </a:rPr>
                <a:t> </a:t>
              </a:r>
              <a:r>
                <a:rPr lang="de-DE" sz="1000" kern="1200" dirty="0" err="1" smtClean="0">
                  <a:solidFill>
                    <a:schemeClr val="tx1"/>
                  </a:solidFill>
                </a:rPr>
                <a:t>of</a:t>
              </a:r>
              <a:r>
                <a:rPr lang="de-DE" sz="1000" kern="1200" dirty="0" smtClean="0">
                  <a:solidFill>
                    <a:schemeClr val="tx1"/>
                  </a:solidFill>
                </a:rPr>
                <a:t> fossil </a:t>
              </a:r>
              <a:r>
                <a:rPr lang="de-DE" sz="1000" dirty="0" err="1">
                  <a:solidFill>
                    <a:schemeClr val="tx1"/>
                  </a:solidFill>
                </a:rPr>
                <a:t>f</a:t>
              </a:r>
              <a:r>
                <a:rPr lang="de-DE" sz="1000" kern="1200" dirty="0" err="1" smtClean="0">
                  <a:solidFill>
                    <a:schemeClr val="tx1"/>
                  </a:solidFill>
                </a:rPr>
                <a:t>uels</a:t>
              </a:r>
              <a:endParaRPr lang="de-DE" sz="1000" kern="12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/>
          <a:srcRect l="349"/>
          <a:stretch/>
        </p:blipFill>
        <p:spPr>
          <a:xfrm>
            <a:off x="3842662" y="3097043"/>
            <a:ext cx="4920151" cy="3752614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t="1968" b="44473"/>
          <a:stretch/>
        </p:blipFill>
        <p:spPr bwMode="auto">
          <a:xfrm>
            <a:off x="3785515" y="968195"/>
            <a:ext cx="4896667" cy="2199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hteck 17"/>
          <p:cNvSpPr>
            <a:spLocks noChangeArrowheads="1"/>
          </p:cNvSpPr>
          <p:nvPr/>
        </p:nvSpPr>
        <p:spPr bwMode="auto">
          <a:xfrm>
            <a:off x="12516" y="352714"/>
            <a:ext cx="3220074" cy="56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06197" tIns="103099" rIns="206197" bIns="103099">
            <a:spAutoFit/>
          </a:bodyPr>
          <a:lstStyle/>
          <a:p>
            <a:pPr defTabSz="455613"/>
            <a:r>
              <a:rPr lang="de-DE" sz="2300" dirty="0" smtClean="0"/>
              <a:t>RESEARCH ACTIVITIES</a:t>
            </a:r>
            <a:endParaRPr lang="de-DE" sz="2300" dirty="0"/>
          </a:p>
        </p:txBody>
      </p:sp>
    </p:spTree>
    <p:extLst>
      <p:ext uri="{BB962C8B-B14F-4D97-AF65-F5344CB8AC3E}">
        <p14:creationId xmlns:p14="http://schemas.microsoft.com/office/powerpoint/2010/main" val="627296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feld 11"/>
          <p:cNvSpPr txBox="1"/>
          <p:nvPr/>
        </p:nvSpPr>
        <p:spPr>
          <a:xfrm>
            <a:off x="96496" y="1116738"/>
            <a:ext cx="364423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err="1" smtClean="0"/>
              <a:t>IMaReS</a:t>
            </a:r>
            <a:endParaRPr lang="de-DE" sz="2000" dirty="0" smtClean="0"/>
          </a:p>
          <a:p>
            <a:pPr>
              <a:spcBef>
                <a:spcPts val="600"/>
              </a:spcBef>
            </a:pPr>
            <a:r>
              <a:rPr lang="en-US" sz="1400" dirty="0" smtClean="0"/>
              <a:t>Integrative </a:t>
            </a:r>
            <a:r>
              <a:rPr lang="en-US" sz="1400" dirty="0" err="1"/>
              <a:t>manoeuvre</a:t>
            </a:r>
            <a:r>
              <a:rPr lang="en-US" sz="1400" dirty="0"/>
              <a:t> </a:t>
            </a:r>
            <a:r>
              <a:rPr lang="en-US" sz="1400" dirty="0" err="1"/>
              <a:t>realisation</a:t>
            </a:r>
            <a:r>
              <a:rPr lang="en-US" sz="1400" dirty="0"/>
              <a:t> </a:t>
            </a:r>
            <a:endParaRPr lang="en-US" sz="1400" dirty="0" smtClean="0"/>
          </a:p>
          <a:p>
            <a:pPr>
              <a:spcBef>
                <a:spcPts val="600"/>
              </a:spcBef>
            </a:pPr>
            <a:r>
              <a:rPr lang="en-US" sz="1400" dirty="0" smtClean="0"/>
              <a:t>system </a:t>
            </a:r>
            <a:r>
              <a:rPr lang="en-US" sz="1400" dirty="0"/>
              <a:t>for automated steering of </a:t>
            </a:r>
            <a:r>
              <a:rPr lang="en-US" sz="1400" dirty="0" smtClean="0"/>
              <a:t>ships</a:t>
            </a:r>
            <a:endParaRPr lang="en-US" sz="1400" dirty="0"/>
          </a:p>
        </p:txBody>
      </p:sp>
      <p:sp>
        <p:nvSpPr>
          <p:cNvPr id="13" name="Textfeld 12"/>
          <p:cNvSpPr txBox="1"/>
          <p:nvPr/>
        </p:nvSpPr>
        <p:spPr>
          <a:xfrm>
            <a:off x="3234528" y="1116738"/>
            <a:ext cx="358785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/>
              <a:t>PAMARCMIP</a:t>
            </a:r>
          </a:p>
          <a:p>
            <a:pPr>
              <a:spcBef>
                <a:spcPts val="1200"/>
              </a:spcBef>
            </a:pPr>
            <a:r>
              <a:rPr lang="de-DE" sz="1400" kern="0" dirty="0">
                <a:cs typeface="Arial" panose="020B0604020202020204" pitchFamily="34" charset="0"/>
              </a:rPr>
              <a:t>Polar </a:t>
            </a:r>
            <a:r>
              <a:rPr lang="de-DE" sz="1400" kern="0" dirty="0" err="1">
                <a:cs typeface="Arial" panose="020B0604020202020204" pitchFamily="34" charset="0"/>
              </a:rPr>
              <a:t>Airborne</a:t>
            </a:r>
            <a:r>
              <a:rPr lang="de-DE" sz="1400" kern="0" dirty="0">
                <a:cs typeface="Arial" panose="020B0604020202020204" pitchFamily="34" charset="0"/>
              </a:rPr>
              <a:t> </a:t>
            </a:r>
            <a:r>
              <a:rPr lang="de-DE" sz="1400" kern="0" dirty="0" err="1">
                <a:cs typeface="Arial" panose="020B0604020202020204" pitchFamily="34" charset="0"/>
              </a:rPr>
              <a:t>Measurements</a:t>
            </a:r>
            <a:r>
              <a:rPr lang="de-DE" sz="1400" kern="0" dirty="0">
                <a:cs typeface="Arial" panose="020B0604020202020204" pitchFamily="34" charset="0"/>
              </a:rPr>
              <a:t> </a:t>
            </a:r>
            <a:r>
              <a:rPr lang="de-DE" sz="1400" kern="0" dirty="0" err="1">
                <a:cs typeface="Arial" panose="020B0604020202020204" pitchFamily="34" charset="0"/>
              </a:rPr>
              <a:t>and</a:t>
            </a:r>
            <a:r>
              <a:rPr lang="de-DE" sz="1400" kern="0" dirty="0">
                <a:cs typeface="Arial" panose="020B0604020202020204" pitchFamily="34" charset="0"/>
              </a:rPr>
              <a:t> </a:t>
            </a:r>
            <a:r>
              <a:rPr lang="de-DE" sz="1400" kern="0" dirty="0" err="1">
                <a:cs typeface="Arial" panose="020B0604020202020204" pitchFamily="34" charset="0"/>
              </a:rPr>
              <a:t>Arctic</a:t>
            </a:r>
            <a:r>
              <a:rPr lang="de-DE" sz="1400" kern="0" dirty="0">
                <a:cs typeface="Arial" panose="020B0604020202020204" pitchFamily="34" charset="0"/>
              </a:rPr>
              <a:t> Regional </a:t>
            </a:r>
            <a:r>
              <a:rPr lang="de-DE" sz="1400" kern="0" dirty="0" err="1">
                <a:cs typeface="Arial" panose="020B0604020202020204" pitchFamily="34" charset="0"/>
              </a:rPr>
              <a:t>Climate</a:t>
            </a:r>
            <a:r>
              <a:rPr lang="de-DE" sz="1400" kern="0" dirty="0">
                <a:cs typeface="Arial" panose="020B0604020202020204" pitchFamily="34" charset="0"/>
              </a:rPr>
              <a:t> Model Simulation Project </a:t>
            </a:r>
          </a:p>
          <a:p>
            <a:endParaRPr lang="de-DE" dirty="0"/>
          </a:p>
        </p:txBody>
      </p:sp>
      <p:pic>
        <p:nvPicPr>
          <p:cNvPr id="14" name="Inhaltsplatzhalter 7" descr="PAMARCMiP-11-Logo-110307.jpg"/>
          <p:cNvPicPr>
            <a:picLocks noChangeAspect="1"/>
          </p:cNvPicPr>
          <p:nvPr/>
        </p:nvPicPr>
        <p:blipFill rotWithShape="1">
          <a:blip r:embed="rId3" cstate="print"/>
          <a:srcRect l="-238" r="117"/>
          <a:stretch/>
        </p:blipFill>
        <p:spPr bwMode="auto">
          <a:xfrm>
            <a:off x="3011054" y="2101624"/>
            <a:ext cx="1985820" cy="1983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56" y="2101623"/>
            <a:ext cx="2378850" cy="2772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hteck 7"/>
          <p:cNvSpPr>
            <a:spLocks noChangeArrowheads="1"/>
          </p:cNvSpPr>
          <p:nvPr/>
        </p:nvSpPr>
        <p:spPr bwMode="auto">
          <a:xfrm>
            <a:off x="12516" y="352714"/>
            <a:ext cx="5055512" cy="56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06197" tIns="103099" rIns="206197" bIns="103099">
            <a:spAutoFit/>
          </a:bodyPr>
          <a:lstStyle/>
          <a:p>
            <a:pPr defTabSz="455613"/>
            <a:r>
              <a:rPr lang="de-DE" sz="2300" dirty="0" smtClean="0"/>
              <a:t>SOME OF OUR RESEARCH PROJECTS</a:t>
            </a:r>
            <a:endParaRPr lang="de-DE" sz="2300" dirty="0"/>
          </a:p>
        </p:txBody>
      </p:sp>
      <p:pic>
        <p:nvPicPr>
          <p:cNvPr id="11266" name="Picture 2" descr="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053" y="4204491"/>
            <a:ext cx="2478005" cy="1730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6655285" y="1063557"/>
            <a:ext cx="248871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err="1" smtClean="0"/>
              <a:t>greenMEPS</a:t>
            </a:r>
            <a:endParaRPr lang="de-DE" sz="2000" dirty="0" smtClean="0"/>
          </a:p>
          <a:p>
            <a:endParaRPr lang="de-DE" sz="1400" dirty="0" smtClean="0"/>
          </a:p>
          <a:p>
            <a:r>
              <a:rPr lang="de-DE" sz="1400" dirty="0" smtClean="0"/>
              <a:t>Mobile </a:t>
            </a:r>
            <a:r>
              <a:rPr lang="de-DE" sz="1400" dirty="0" err="1" smtClean="0"/>
              <a:t>evaluation</a:t>
            </a:r>
            <a:r>
              <a:rPr lang="de-DE" sz="1400" dirty="0" smtClean="0"/>
              <a:t> </a:t>
            </a:r>
            <a:r>
              <a:rPr lang="de-DE" sz="1400" dirty="0" err="1" smtClean="0"/>
              <a:t>platform</a:t>
            </a:r>
            <a:r>
              <a:rPr lang="de-DE" sz="1400" dirty="0" smtClean="0"/>
              <a:t> </a:t>
            </a:r>
            <a:r>
              <a:rPr lang="de-DE" sz="1400" dirty="0" err="1" smtClean="0"/>
              <a:t>for</a:t>
            </a:r>
            <a:r>
              <a:rPr lang="de-DE" sz="1400" dirty="0" smtClean="0"/>
              <a:t> </a:t>
            </a:r>
            <a:r>
              <a:rPr lang="de-DE" sz="1400" dirty="0" err="1" smtClean="0"/>
              <a:t>ship</a:t>
            </a:r>
            <a:r>
              <a:rPr lang="de-DE" sz="1400" dirty="0" smtClean="0"/>
              <a:t> </a:t>
            </a:r>
            <a:r>
              <a:rPr lang="de-DE" sz="1400" dirty="0" err="1" smtClean="0"/>
              <a:t>assistance</a:t>
            </a:r>
            <a:r>
              <a:rPr lang="de-DE" sz="1400" dirty="0" smtClean="0"/>
              <a:t> </a:t>
            </a:r>
            <a:r>
              <a:rPr lang="de-DE" sz="1400" dirty="0" err="1" smtClean="0"/>
              <a:t>systems</a:t>
            </a:r>
            <a:endParaRPr lang="de-DE" sz="1400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897" y="2213918"/>
            <a:ext cx="2450101" cy="1412148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>
          <a:xfrm>
            <a:off x="6655285" y="4038852"/>
            <a:ext cx="2488715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dirty="0" smtClean="0"/>
              <a:t>EITAMS</a:t>
            </a:r>
            <a:endParaRPr lang="de-DE" sz="2000" dirty="0"/>
          </a:p>
          <a:p>
            <a:r>
              <a:rPr lang="de-DE" sz="1400" dirty="0" smtClean="0"/>
              <a:t>Development </a:t>
            </a:r>
            <a:r>
              <a:rPr lang="de-DE" sz="1400" dirty="0" err="1"/>
              <a:t>of</a:t>
            </a:r>
            <a:r>
              <a:rPr lang="de-DE" sz="1400" dirty="0"/>
              <a:t> innovative </a:t>
            </a:r>
            <a:endParaRPr lang="de-DE" sz="1400" dirty="0" smtClean="0"/>
          </a:p>
          <a:p>
            <a:r>
              <a:rPr lang="de-DE" sz="1400" dirty="0" err="1" smtClean="0"/>
              <a:t>technologies</a:t>
            </a:r>
            <a:r>
              <a:rPr lang="de-DE" sz="1400" dirty="0" smtClean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autonomous</a:t>
            </a:r>
            <a:r>
              <a:rPr lang="de-DE" sz="1400" dirty="0"/>
              <a:t> </a:t>
            </a:r>
            <a:endParaRPr lang="de-DE" sz="1400" dirty="0" smtClean="0"/>
          </a:p>
          <a:p>
            <a:r>
              <a:rPr lang="de-DE" sz="1400" dirty="0" smtClean="0"/>
              <a:t>maritime </a:t>
            </a:r>
            <a:r>
              <a:rPr lang="de-DE" sz="1400" dirty="0" err="1" smtClean="0"/>
              <a:t>systems</a:t>
            </a:r>
            <a:endParaRPr lang="de-DE" sz="1400" dirty="0"/>
          </a:p>
        </p:txBody>
      </p:sp>
      <p:pic>
        <p:nvPicPr>
          <p:cNvPr id="11268" name="Picture 4" descr="USV von emma technologie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898" y="5036070"/>
            <a:ext cx="2450102" cy="1831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uppieren 4"/>
          <p:cNvGrpSpPr/>
          <p:nvPr/>
        </p:nvGrpSpPr>
        <p:grpSpPr>
          <a:xfrm>
            <a:off x="42109" y="2603118"/>
            <a:ext cx="6689712" cy="4264523"/>
            <a:chOff x="42109" y="2603118"/>
            <a:chExt cx="6689712" cy="4264523"/>
          </a:xfrm>
        </p:grpSpPr>
        <p:pic>
          <p:nvPicPr>
            <p:cNvPr id="3" name="Grafik 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6967" y="2603118"/>
              <a:ext cx="6584854" cy="4264523"/>
            </a:xfrm>
            <a:prstGeom prst="rect">
              <a:avLst/>
            </a:prstGeom>
          </p:spPr>
        </p:pic>
        <p:sp>
          <p:nvSpPr>
            <p:cNvPr id="4" name="Ellipse 3"/>
            <p:cNvSpPr/>
            <p:nvPr/>
          </p:nvSpPr>
          <p:spPr>
            <a:xfrm>
              <a:off x="42109" y="3626066"/>
              <a:ext cx="1764104" cy="3218948"/>
            </a:xfrm>
            <a:prstGeom prst="ellipse">
              <a:avLst/>
            </a:prstGeom>
            <a:solidFill>
              <a:srgbClr val="C00000">
                <a:alpha val="30000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011449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 descr="Studienort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987253"/>
            <a:ext cx="5108853" cy="5549339"/>
          </a:xfrm>
          <a:prstGeom prst="rect">
            <a:avLst/>
          </a:prstGeom>
        </p:spPr>
      </p:pic>
      <p:pic>
        <p:nvPicPr>
          <p:cNvPr id="7" name="Bild 6" descr="130619_05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3" y="1048179"/>
            <a:ext cx="3213593" cy="2141056"/>
          </a:xfrm>
          <a:prstGeom prst="rect">
            <a:avLst/>
          </a:prstGeom>
        </p:spPr>
      </p:pic>
      <p:pic>
        <p:nvPicPr>
          <p:cNvPr id="8" name="Bild 7" descr="Campu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201" y="2198255"/>
            <a:ext cx="3508393" cy="2052410"/>
          </a:xfrm>
          <a:prstGeom prst="rect">
            <a:avLst/>
          </a:prstGeom>
        </p:spPr>
      </p:pic>
      <p:pic>
        <p:nvPicPr>
          <p:cNvPr id="9" name="Bild 8" descr="140331_jpg00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" y="4809501"/>
            <a:ext cx="3865443" cy="1744982"/>
          </a:xfrm>
          <a:prstGeom prst="rect">
            <a:avLst/>
          </a:prstGeom>
        </p:spPr>
      </p:pic>
      <p:sp>
        <p:nvSpPr>
          <p:cNvPr id="10" name="Textfeld 2"/>
          <p:cNvSpPr txBox="1">
            <a:spLocks noChangeArrowheads="1"/>
          </p:cNvSpPr>
          <p:nvPr/>
        </p:nvSpPr>
        <p:spPr bwMode="auto">
          <a:xfrm>
            <a:off x="0" y="5646814"/>
            <a:ext cx="365143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dirty="0" smtClean="0">
                <a:solidFill>
                  <a:schemeClr val="bg1"/>
                </a:solidFill>
                <a:latin typeface="BlairMdITC TT-Medium"/>
                <a:cs typeface="BlairMdITC TT-Medium"/>
              </a:rPr>
              <a:t>Dept. of </a:t>
            </a:r>
            <a:r>
              <a:rPr lang="en-US" sz="1600" dirty="0">
                <a:solidFill>
                  <a:schemeClr val="bg1"/>
                </a:solidFill>
                <a:latin typeface="BlairMdITC TT-Medium"/>
                <a:cs typeface="BlairMdITC TT-Medium"/>
              </a:rPr>
              <a:t>Civil </a:t>
            </a:r>
            <a:r>
              <a:rPr lang="en-US" sz="1600" dirty="0" smtClean="0">
                <a:solidFill>
                  <a:schemeClr val="bg1"/>
                </a:solidFill>
                <a:latin typeface="BlairMdITC TT-Medium"/>
                <a:cs typeface="BlairMdITC TT-Medium"/>
              </a:rPr>
              <a:t>Engineering, Geo-information </a:t>
            </a:r>
            <a:r>
              <a:rPr lang="en-US" sz="1600" dirty="0">
                <a:solidFill>
                  <a:schemeClr val="bg1"/>
                </a:solidFill>
                <a:latin typeface="BlairMdITC TT-Medium"/>
                <a:cs typeface="BlairMdITC TT-Medium"/>
              </a:rPr>
              <a:t>and Health </a:t>
            </a:r>
            <a:r>
              <a:rPr lang="en-US" sz="1600" dirty="0" smtClean="0">
                <a:solidFill>
                  <a:schemeClr val="bg1"/>
                </a:solidFill>
                <a:latin typeface="BlairMdITC TT-Medium"/>
                <a:cs typeface="BlairMdITC TT-Medium"/>
              </a:rPr>
              <a:t>Technology</a:t>
            </a:r>
            <a:endParaRPr lang="de-DE" sz="1600" dirty="0" smtClean="0">
              <a:solidFill>
                <a:schemeClr val="bg1"/>
              </a:solidFill>
              <a:latin typeface="BlairMdITC TT-Medium"/>
              <a:cs typeface="BlairMdITC TT-Medium"/>
            </a:endParaRPr>
          </a:p>
        </p:txBody>
      </p:sp>
      <p:sp>
        <p:nvSpPr>
          <p:cNvPr id="11" name="Textfeld 2"/>
          <p:cNvSpPr txBox="1">
            <a:spLocks noChangeArrowheads="1"/>
          </p:cNvSpPr>
          <p:nvPr/>
        </p:nvSpPr>
        <p:spPr bwMode="auto">
          <a:xfrm>
            <a:off x="12516" y="5221405"/>
            <a:ext cx="365143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dirty="0" smtClean="0">
                <a:solidFill>
                  <a:schemeClr val="bg1"/>
                </a:solidFill>
                <a:latin typeface="BlairMdITC TT-Medium"/>
                <a:cs typeface="BlairMdITC TT-Medium"/>
              </a:rPr>
              <a:t>Dept. of Architecture</a:t>
            </a:r>
            <a:endParaRPr lang="de-DE" sz="1600" dirty="0" smtClean="0">
              <a:solidFill>
                <a:schemeClr val="bg1"/>
              </a:solidFill>
              <a:latin typeface="BlairMdITC TT-Medium"/>
              <a:cs typeface="BlairMdITC TT-Medium"/>
            </a:endParaRPr>
          </a:p>
        </p:txBody>
      </p:sp>
      <p:sp>
        <p:nvSpPr>
          <p:cNvPr id="12" name="Textfeld 2"/>
          <p:cNvSpPr txBox="1">
            <a:spLocks noChangeArrowheads="1"/>
          </p:cNvSpPr>
          <p:nvPr/>
        </p:nvSpPr>
        <p:spPr bwMode="auto">
          <a:xfrm>
            <a:off x="5658075" y="2189919"/>
            <a:ext cx="335664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dirty="0" smtClean="0">
                <a:solidFill>
                  <a:srgbClr val="002060"/>
                </a:solidFill>
                <a:latin typeface="BlairMdITC TT-Medium"/>
                <a:cs typeface="BlairMdITC TT-Medium"/>
              </a:rPr>
              <a:t>Dept. of Maritime and Logistics Studies</a:t>
            </a:r>
            <a:endParaRPr lang="de-DE" sz="1600" dirty="0" smtClean="0">
              <a:solidFill>
                <a:srgbClr val="002060"/>
              </a:solidFill>
              <a:latin typeface="BlairMdITC TT-Medium"/>
              <a:cs typeface="BlairMdITC TT-Medium"/>
            </a:endParaRPr>
          </a:p>
        </p:txBody>
      </p:sp>
      <p:sp>
        <p:nvSpPr>
          <p:cNvPr id="13" name="Textfeld 2"/>
          <p:cNvSpPr txBox="1">
            <a:spLocks noChangeArrowheads="1"/>
          </p:cNvSpPr>
          <p:nvPr/>
        </p:nvSpPr>
        <p:spPr bwMode="auto">
          <a:xfrm>
            <a:off x="82740" y="1251908"/>
            <a:ext cx="3356643" cy="1985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dirty="0" smtClean="0">
                <a:solidFill>
                  <a:srgbClr val="FFFF00"/>
                </a:solidFill>
                <a:latin typeface="BlairMdITC TT-Medium"/>
                <a:cs typeface="BlairMdITC TT-Medium"/>
              </a:rPr>
              <a:t>Dept. of Business Administration and Management</a:t>
            </a:r>
          </a:p>
          <a:p>
            <a:pPr eaLnBrk="1" hangingPunct="1">
              <a:spcBef>
                <a:spcPct val="50000"/>
              </a:spcBef>
            </a:pPr>
            <a:endParaRPr lang="en-US" sz="900" dirty="0" smtClean="0">
              <a:solidFill>
                <a:srgbClr val="FFFF00"/>
              </a:solidFill>
              <a:latin typeface="BlairMdITC TT-Medium"/>
              <a:cs typeface="BlairMdITC TT-Medium"/>
            </a:endParaRPr>
          </a:p>
          <a:p>
            <a:pPr eaLnBrk="1" hangingPunct="1">
              <a:spcBef>
                <a:spcPct val="50000"/>
              </a:spcBef>
            </a:pPr>
            <a:r>
              <a:rPr lang="de-DE" sz="1600" dirty="0" err="1" smtClean="0">
                <a:solidFill>
                  <a:srgbClr val="FFFF00"/>
                </a:solidFill>
                <a:latin typeface="BlairMdITC TT-Medium"/>
                <a:cs typeface="BlairMdITC TT-Medium"/>
              </a:rPr>
              <a:t>Dept</a:t>
            </a:r>
            <a:r>
              <a:rPr lang="de-DE" sz="1600" dirty="0" smtClean="0">
                <a:solidFill>
                  <a:srgbClr val="FFFF00"/>
                </a:solidFill>
                <a:latin typeface="BlairMdITC TT-Medium"/>
                <a:cs typeface="BlairMdITC TT-Medium"/>
              </a:rPr>
              <a:t>. Management  Information </a:t>
            </a:r>
            <a:r>
              <a:rPr lang="de-DE" sz="1600" dirty="0" err="1" smtClean="0">
                <a:solidFill>
                  <a:srgbClr val="FFFF00"/>
                </a:solidFill>
                <a:latin typeface="BlairMdITC TT-Medium"/>
                <a:cs typeface="BlairMdITC TT-Medium"/>
              </a:rPr>
              <a:t>and</a:t>
            </a:r>
            <a:r>
              <a:rPr lang="de-DE" sz="1600" dirty="0" smtClean="0">
                <a:solidFill>
                  <a:srgbClr val="FFFF00"/>
                </a:solidFill>
                <a:latin typeface="BlairMdITC TT-Medium"/>
                <a:cs typeface="BlairMdITC TT-Medium"/>
              </a:rPr>
              <a:t> Technology</a:t>
            </a:r>
          </a:p>
          <a:p>
            <a:pPr eaLnBrk="1" hangingPunct="1">
              <a:spcBef>
                <a:spcPct val="50000"/>
              </a:spcBef>
            </a:pPr>
            <a:endParaRPr lang="de-DE" sz="900" dirty="0" smtClean="0">
              <a:solidFill>
                <a:srgbClr val="FFFF00"/>
              </a:solidFill>
              <a:latin typeface="BlairMdITC TT-Medium"/>
              <a:cs typeface="BlairMdITC TT-Medium"/>
            </a:endParaRPr>
          </a:p>
          <a:p>
            <a:pPr eaLnBrk="1" hangingPunct="1">
              <a:spcBef>
                <a:spcPct val="50000"/>
              </a:spcBef>
            </a:pPr>
            <a:r>
              <a:rPr lang="de-DE" sz="1600" dirty="0" err="1" smtClean="0">
                <a:solidFill>
                  <a:srgbClr val="FFFF00"/>
                </a:solidFill>
                <a:latin typeface="BlairMdITC TT-Medium"/>
                <a:cs typeface="BlairMdITC TT-Medium"/>
              </a:rPr>
              <a:t>Dept</a:t>
            </a:r>
            <a:r>
              <a:rPr lang="de-DE" sz="1600" dirty="0" smtClean="0">
                <a:solidFill>
                  <a:srgbClr val="FFFF00"/>
                </a:solidFill>
                <a:latin typeface="BlairMdITC TT-Medium"/>
                <a:cs typeface="BlairMdITC TT-Medium"/>
              </a:rPr>
              <a:t>. </a:t>
            </a:r>
            <a:r>
              <a:rPr lang="de-DE" sz="1600" dirty="0" err="1">
                <a:solidFill>
                  <a:srgbClr val="FFFF00"/>
                </a:solidFill>
                <a:latin typeface="BlairMdITC TT-Medium"/>
                <a:cs typeface="BlairMdITC TT-Medium"/>
              </a:rPr>
              <a:t>o</a:t>
            </a:r>
            <a:r>
              <a:rPr lang="de-DE" sz="1600" dirty="0" err="1" smtClean="0">
                <a:solidFill>
                  <a:srgbClr val="FFFF00"/>
                </a:solidFill>
                <a:latin typeface="BlairMdITC TT-Medium"/>
                <a:cs typeface="BlairMdITC TT-Medium"/>
              </a:rPr>
              <a:t>f</a:t>
            </a:r>
            <a:r>
              <a:rPr lang="de-DE" sz="1600" dirty="0" smtClean="0">
                <a:solidFill>
                  <a:srgbClr val="FFFF00"/>
                </a:solidFill>
                <a:latin typeface="BlairMdITC TT-Medium"/>
                <a:cs typeface="BlairMdITC TT-Medium"/>
              </a:rPr>
              <a:t> Engineering </a:t>
            </a:r>
            <a:r>
              <a:rPr lang="de-DE" sz="1600" dirty="0" err="1" smtClean="0">
                <a:solidFill>
                  <a:srgbClr val="FFFF00"/>
                </a:solidFill>
                <a:latin typeface="BlairMdITC TT-Medium"/>
                <a:cs typeface="BlairMdITC TT-Medium"/>
              </a:rPr>
              <a:t>Sciences</a:t>
            </a:r>
            <a:endParaRPr lang="de-DE" sz="1600" dirty="0" smtClean="0">
              <a:solidFill>
                <a:srgbClr val="FFFF00"/>
              </a:solidFill>
              <a:latin typeface="BlairMdITC TT-Medium"/>
              <a:cs typeface="BlairMdITC TT-Medium"/>
            </a:endParaRPr>
          </a:p>
        </p:txBody>
      </p:sp>
      <p:cxnSp>
        <p:nvCxnSpPr>
          <p:cNvPr id="6" name="Gerade Verbindung mit Pfeil 5"/>
          <p:cNvCxnSpPr/>
          <p:nvPr/>
        </p:nvCxnSpPr>
        <p:spPr>
          <a:xfrm flipH="1" flipV="1">
            <a:off x="3168073" y="1450109"/>
            <a:ext cx="483361" cy="27709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Gerade Verbindung mit Pfeil 14"/>
          <p:cNvCxnSpPr/>
          <p:nvPr/>
        </p:nvCxnSpPr>
        <p:spPr>
          <a:xfrm flipH="1">
            <a:off x="3057236" y="1801091"/>
            <a:ext cx="594198" cy="39716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Gerade Verbindung mit Pfeil 16"/>
          <p:cNvCxnSpPr/>
          <p:nvPr/>
        </p:nvCxnSpPr>
        <p:spPr>
          <a:xfrm flipH="1">
            <a:off x="2964873" y="1876119"/>
            <a:ext cx="699077" cy="117188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Gerade Verbindung mit Pfeil 18"/>
          <p:cNvCxnSpPr/>
          <p:nvPr/>
        </p:nvCxnSpPr>
        <p:spPr>
          <a:xfrm flipH="1">
            <a:off x="2262909" y="5394036"/>
            <a:ext cx="193963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Gerade Verbindung mit Pfeil 20"/>
          <p:cNvCxnSpPr/>
          <p:nvPr/>
        </p:nvCxnSpPr>
        <p:spPr>
          <a:xfrm flipH="1">
            <a:off x="3168073" y="5559959"/>
            <a:ext cx="1034472" cy="35131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Gerade Verbindung mit Pfeil 22"/>
          <p:cNvCxnSpPr/>
          <p:nvPr/>
        </p:nvCxnSpPr>
        <p:spPr>
          <a:xfrm flipV="1">
            <a:off x="5920509" y="2783030"/>
            <a:ext cx="0" cy="152111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" name="Rechteck 11"/>
          <p:cNvSpPr>
            <a:spLocks noChangeArrowheads="1"/>
          </p:cNvSpPr>
          <p:nvPr/>
        </p:nvSpPr>
        <p:spPr bwMode="auto">
          <a:xfrm>
            <a:off x="12516" y="352714"/>
            <a:ext cx="5905873" cy="56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06197" tIns="103099" rIns="206197" bIns="103099">
            <a:spAutoFit/>
          </a:bodyPr>
          <a:lstStyle/>
          <a:p>
            <a:pPr defTabSz="455613"/>
            <a:r>
              <a:rPr lang="de-DE" sz="2300" dirty="0" smtClean="0"/>
              <a:t>JADE UNIVERSITY – CAMPUSES LOCATION</a:t>
            </a:r>
            <a:endParaRPr lang="de-DE" sz="2300" dirty="0"/>
          </a:p>
        </p:txBody>
      </p:sp>
      <p:sp>
        <p:nvSpPr>
          <p:cNvPr id="27" name="Textfeld 26"/>
          <p:cNvSpPr txBox="1"/>
          <p:nvPr/>
        </p:nvSpPr>
        <p:spPr>
          <a:xfrm>
            <a:off x="2263551" y="2398252"/>
            <a:ext cx="10590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b="1" dirty="0" smtClean="0">
                <a:latin typeface="+mn-lt"/>
                <a:cs typeface="Arial" panose="020B0604020202020204" pitchFamily="34" charset="0"/>
              </a:rPr>
              <a:t>4,800</a:t>
            </a:r>
            <a:br>
              <a:rPr lang="en-US" sz="1400" b="1" dirty="0" smtClean="0">
                <a:latin typeface="+mn-lt"/>
                <a:cs typeface="Arial" panose="020B0604020202020204" pitchFamily="34" charset="0"/>
              </a:rPr>
            </a:br>
            <a:r>
              <a:rPr lang="en-US" sz="1400" b="1" dirty="0" smtClean="0">
                <a:latin typeface="+mn-lt"/>
                <a:cs typeface="Arial" panose="020B0604020202020204" pitchFamily="34" charset="0"/>
              </a:rPr>
              <a:t>students</a:t>
            </a:r>
            <a:endParaRPr lang="en-US" sz="1400" b="1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5" name="Ellipse 24"/>
          <p:cNvSpPr/>
          <p:nvPr/>
        </p:nvSpPr>
        <p:spPr>
          <a:xfrm>
            <a:off x="5972869" y="3392454"/>
            <a:ext cx="833120" cy="809065"/>
          </a:xfrm>
          <a:prstGeom prst="ellipse">
            <a:avLst/>
          </a:prstGeom>
          <a:solidFill>
            <a:schemeClr val="accent1">
              <a:lumMod val="40000"/>
              <a:lumOff val="60000"/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Ellipse 28"/>
          <p:cNvSpPr/>
          <p:nvPr/>
        </p:nvSpPr>
        <p:spPr>
          <a:xfrm>
            <a:off x="1259040" y="4511869"/>
            <a:ext cx="833120" cy="80906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Ellipse 29"/>
          <p:cNvSpPr/>
          <p:nvPr/>
        </p:nvSpPr>
        <p:spPr>
          <a:xfrm>
            <a:off x="2376516" y="2308459"/>
            <a:ext cx="833120" cy="809065"/>
          </a:xfrm>
          <a:prstGeom prst="ellipse">
            <a:avLst/>
          </a:prstGeom>
          <a:solidFill>
            <a:srgbClr val="FFFF00">
              <a:alpha val="3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Textfeld 30"/>
          <p:cNvSpPr txBox="1"/>
          <p:nvPr/>
        </p:nvSpPr>
        <p:spPr>
          <a:xfrm>
            <a:off x="1141912" y="4608481"/>
            <a:ext cx="10590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b="1" dirty="0" smtClean="0">
                <a:latin typeface="+mn-lt"/>
                <a:cs typeface="Arial" panose="020B0604020202020204" pitchFamily="34" charset="0"/>
              </a:rPr>
              <a:t>2,100</a:t>
            </a:r>
            <a:br>
              <a:rPr lang="en-US" sz="1400" b="1" dirty="0" smtClean="0">
                <a:latin typeface="+mn-lt"/>
                <a:cs typeface="Arial" panose="020B0604020202020204" pitchFamily="34" charset="0"/>
              </a:rPr>
            </a:br>
            <a:r>
              <a:rPr lang="en-US" sz="1400" b="1" dirty="0" smtClean="0">
                <a:latin typeface="+mn-lt"/>
                <a:cs typeface="Arial" panose="020B0604020202020204" pitchFamily="34" charset="0"/>
              </a:rPr>
              <a:t>students</a:t>
            </a:r>
            <a:endParaRPr lang="en-US" sz="1400" b="1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32" name="Textfeld 31"/>
          <p:cNvSpPr txBox="1"/>
          <p:nvPr/>
        </p:nvSpPr>
        <p:spPr>
          <a:xfrm>
            <a:off x="5859904" y="3541005"/>
            <a:ext cx="10590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b="1" dirty="0" smtClean="0">
                <a:latin typeface="+mn-lt"/>
                <a:cs typeface="Arial" panose="020B0604020202020204" pitchFamily="34" charset="0"/>
              </a:rPr>
              <a:t>650</a:t>
            </a:r>
            <a:br>
              <a:rPr lang="en-US" sz="1400" b="1" dirty="0" smtClean="0">
                <a:latin typeface="+mn-lt"/>
                <a:cs typeface="Arial" panose="020B0604020202020204" pitchFamily="34" charset="0"/>
              </a:rPr>
            </a:br>
            <a:r>
              <a:rPr lang="en-US" sz="1400" b="1" dirty="0" smtClean="0">
                <a:latin typeface="+mn-lt"/>
                <a:cs typeface="Arial" panose="020B0604020202020204" pitchFamily="34" charset="0"/>
              </a:rPr>
              <a:t>students</a:t>
            </a:r>
            <a:endParaRPr lang="en-US" sz="1400" b="1" dirty="0"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772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0602" y="2324194"/>
            <a:ext cx="1653665" cy="2234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Picture 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05801" y="1223334"/>
            <a:ext cx="2096437" cy="1573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" name="Inhaltsplatzhalter 7" descr="PAMARCMiP-11-Logo-110307.jpg"/>
          <p:cNvPicPr>
            <a:picLocks noChangeAspect="1"/>
          </p:cNvPicPr>
          <p:nvPr/>
        </p:nvPicPr>
        <p:blipFill rotWithShape="1">
          <a:blip r:embed="rId4" cstate="print"/>
          <a:srcRect l="-953" r="-366"/>
          <a:stretch/>
        </p:blipFill>
        <p:spPr bwMode="auto">
          <a:xfrm>
            <a:off x="6331049" y="3788214"/>
            <a:ext cx="1838038" cy="1814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" name="Picture 10" descr="putb_hafen2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9179" y="4053005"/>
            <a:ext cx="2117738" cy="1689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hteck 11"/>
          <p:cNvSpPr>
            <a:spLocks noChangeArrowheads="1"/>
          </p:cNvSpPr>
          <p:nvPr/>
        </p:nvSpPr>
        <p:spPr bwMode="auto">
          <a:xfrm>
            <a:off x="12516" y="352714"/>
            <a:ext cx="2679861" cy="56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06197" tIns="103099" rIns="206197" bIns="103099">
            <a:spAutoFit/>
          </a:bodyPr>
          <a:lstStyle/>
          <a:p>
            <a:pPr defTabSz="455613"/>
            <a:r>
              <a:rPr lang="de-DE" sz="2300" dirty="0" smtClean="0"/>
              <a:t>RESEARCH FIELDS</a:t>
            </a:r>
            <a:endParaRPr lang="de-DE" sz="2300" dirty="0"/>
          </a:p>
        </p:txBody>
      </p:sp>
      <p:sp>
        <p:nvSpPr>
          <p:cNvPr id="2" name="Rechteck 1"/>
          <p:cNvSpPr/>
          <p:nvPr/>
        </p:nvSpPr>
        <p:spPr>
          <a:xfrm>
            <a:off x="192605" y="1223334"/>
            <a:ext cx="31030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dirty="0" err="1">
                <a:solidFill>
                  <a:srgbClr val="000090"/>
                </a:solidFill>
              </a:rPr>
              <a:t>Shipbuilding</a:t>
            </a:r>
            <a:r>
              <a:rPr lang="de-DE" sz="1600" b="1" dirty="0">
                <a:solidFill>
                  <a:srgbClr val="000090"/>
                </a:solidFill>
              </a:rPr>
              <a:t> </a:t>
            </a:r>
            <a:r>
              <a:rPr lang="de-DE" sz="1600" b="1" dirty="0" err="1">
                <a:solidFill>
                  <a:srgbClr val="000090"/>
                </a:solidFill>
              </a:rPr>
              <a:t>and</a:t>
            </a:r>
            <a:r>
              <a:rPr lang="de-DE" sz="1600" b="1" dirty="0">
                <a:solidFill>
                  <a:srgbClr val="000090"/>
                </a:solidFill>
              </a:rPr>
              <a:t> maritime</a:t>
            </a:r>
          </a:p>
          <a:p>
            <a:r>
              <a:rPr lang="de-DE" sz="1600" b="1" dirty="0" err="1">
                <a:solidFill>
                  <a:srgbClr val="000090"/>
                </a:solidFill>
              </a:rPr>
              <a:t>system</a:t>
            </a:r>
            <a:r>
              <a:rPr lang="de-DE" sz="1600" b="1" dirty="0">
                <a:solidFill>
                  <a:srgbClr val="000090"/>
                </a:solidFill>
              </a:rPr>
              <a:t> </a:t>
            </a:r>
            <a:r>
              <a:rPr lang="de-DE" sz="1600" b="1" dirty="0" err="1">
                <a:solidFill>
                  <a:srgbClr val="000090"/>
                </a:solidFill>
              </a:rPr>
              <a:t>technology</a:t>
            </a:r>
            <a:endParaRPr lang="de-DE" sz="1600" b="1" dirty="0">
              <a:solidFill>
                <a:srgbClr val="000090"/>
              </a:solidFill>
            </a:endParaRPr>
          </a:p>
          <a:p>
            <a:r>
              <a:rPr lang="de-DE" sz="1600" dirty="0">
                <a:solidFill>
                  <a:srgbClr val="000090"/>
                </a:solidFill>
              </a:rPr>
              <a:t>(</a:t>
            </a:r>
            <a:r>
              <a:rPr lang="de-DE" sz="1600" dirty="0" err="1">
                <a:solidFill>
                  <a:srgbClr val="000090"/>
                </a:solidFill>
              </a:rPr>
              <a:t>Ship</a:t>
            </a:r>
            <a:r>
              <a:rPr lang="de-DE" sz="1600" dirty="0">
                <a:solidFill>
                  <a:srgbClr val="000090"/>
                </a:solidFill>
              </a:rPr>
              <a:t> </a:t>
            </a:r>
            <a:r>
              <a:rPr lang="de-DE" sz="1600" dirty="0" err="1">
                <a:solidFill>
                  <a:srgbClr val="000090"/>
                </a:solidFill>
              </a:rPr>
              <a:t>dynamics</a:t>
            </a:r>
            <a:r>
              <a:rPr lang="de-DE" sz="1600" dirty="0">
                <a:solidFill>
                  <a:srgbClr val="000090"/>
                </a:solidFill>
              </a:rPr>
              <a:t>,</a:t>
            </a:r>
          </a:p>
          <a:p>
            <a:r>
              <a:rPr lang="de-DE" sz="1600" dirty="0">
                <a:solidFill>
                  <a:srgbClr val="000090"/>
                </a:solidFill>
              </a:rPr>
              <a:t>Marine </a:t>
            </a:r>
            <a:r>
              <a:rPr lang="de-DE" sz="1600" dirty="0" err="1">
                <a:solidFill>
                  <a:srgbClr val="000090"/>
                </a:solidFill>
              </a:rPr>
              <a:t>propulsion</a:t>
            </a:r>
            <a:r>
              <a:rPr lang="de-DE" sz="1600" dirty="0">
                <a:solidFill>
                  <a:srgbClr val="000090"/>
                </a:solidFill>
              </a:rPr>
              <a:t>, </a:t>
            </a:r>
            <a:r>
              <a:rPr lang="de-DE" sz="1600" dirty="0" err="1">
                <a:solidFill>
                  <a:srgbClr val="000090"/>
                </a:solidFill>
              </a:rPr>
              <a:t>metrology</a:t>
            </a:r>
            <a:r>
              <a:rPr lang="de-DE" sz="1600" dirty="0">
                <a:solidFill>
                  <a:srgbClr val="000090"/>
                </a:solidFill>
              </a:rPr>
              <a:t>)</a:t>
            </a:r>
          </a:p>
        </p:txBody>
      </p:sp>
      <p:sp>
        <p:nvSpPr>
          <p:cNvPr id="3" name="Rechteck 2"/>
          <p:cNvSpPr/>
          <p:nvPr/>
        </p:nvSpPr>
        <p:spPr>
          <a:xfrm>
            <a:off x="180471" y="4674683"/>
            <a:ext cx="32183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Maritime </a:t>
            </a:r>
            <a:r>
              <a:rPr lang="de-DE" sz="1600" b="1" dirty="0" err="1">
                <a:solidFill>
                  <a:srgbClr val="FF0000"/>
                </a:solidFill>
              </a:rPr>
              <a:t>education</a:t>
            </a:r>
            <a:r>
              <a:rPr lang="de-DE" sz="1600" b="1" dirty="0">
                <a:solidFill>
                  <a:srgbClr val="FF0000"/>
                </a:solidFill>
              </a:rPr>
              <a:t> </a:t>
            </a:r>
            <a:r>
              <a:rPr lang="de-DE" sz="1600" b="1" dirty="0" err="1">
                <a:solidFill>
                  <a:srgbClr val="FF0000"/>
                </a:solidFill>
              </a:rPr>
              <a:t>and</a:t>
            </a:r>
            <a:r>
              <a:rPr lang="de-DE" sz="1600" b="1" dirty="0">
                <a:solidFill>
                  <a:srgbClr val="FF0000"/>
                </a:solidFill>
              </a:rPr>
              <a:t> </a:t>
            </a:r>
            <a:r>
              <a:rPr lang="de-DE" sz="1600" b="1" dirty="0" err="1" smtClean="0">
                <a:solidFill>
                  <a:srgbClr val="FF0000"/>
                </a:solidFill>
              </a:rPr>
              <a:t>vocational</a:t>
            </a:r>
            <a:r>
              <a:rPr lang="de-DE" sz="1600" b="1" dirty="0" smtClean="0">
                <a:solidFill>
                  <a:srgbClr val="FF0000"/>
                </a:solidFill>
              </a:rPr>
              <a:t> </a:t>
            </a:r>
            <a:r>
              <a:rPr lang="de-DE" sz="1600" b="1" dirty="0" err="1">
                <a:solidFill>
                  <a:srgbClr val="FF0000"/>
                </a:solidFill>
              </a:rPr>
              <a:t>training</a:t>
            </a:r>
            <a:r>
              <a:rPr lang="de-DE" sz="1600" b="1" dirty="0">
                <a:solidFill>
                  <a:srgbClr val="FF0000"/>
                </a:solidFill>
              </a:rPr>
              <a:t> </a:t>
            </a:r>
            <a:endParaRPr lang="de-DE" sz="1600" b="1" dirty="0" smtClean="0">
              <a:solidFill>
                <a:srgbClr val="FF0000"/>
              </a:solidFill>
            </a:endParaRPr>
          </a:p>
          <a:p>
            <a:r>
              <a:rPr lang="de-DE" sz="1600" dirty="0" smtClean="0">
                <a:solidFill>
                  <a:srgbClr val="FF0000"/>
                </a:solidFill>
              </a:rPr>
              <a:t>(</a:t>
            </a:r>
            <a:r>
              <a:rPr lang="de-DE" sz="1600" dirty="0" err="1" smtClean="0">
                <a:solidFill>
                  <a:srgbClr val="FF0000"/>
                </a:solidFill>
              </a:rPr>
              <a:t>according</a:t>
            </a:r>
            <a:r>
              <a:rPr lang="de-DE" sz="1600" dirty="0" smtClean="0">
                <a:solidFill>
                  <a:srgbClr val="FF0000"/>
                </a:solidFill>
              </a:rPr>
              <a:t> </a:t>
            </a:r>
            <a:r>
              <a:rPr lang="de-DE" sz="1600" dirty="0" err="1">
                <a:solidFill>
                  <a:srgbClr val="FF0000"/>
                </a:solidFill>
              </a:rPr>
              <a:t>to</a:t>
            </a:r>
            <a:r>
              <a:rPr lang="de-DE" sz="1600" dirty="0">
                <a:solidFill>
                  <a:srgbClr val="FF0000"/>
                </a:solidFill>
              </a:rPr>
              <a:t> IMO </a:t>
            </a:r>
            <a:r>
              <a:rPr lang="de-DE" sz="1600" dirty="0" err="1">
                <a:solidFill>
                  <a:srgbClr val="FF0000"/>
                </a:solidFill>
              </a:rPr>
              <a:t>regulations</a:t>
            </a:r>
            <a:r>
              <a:rPr lang="de-DE" sz="1600" dirty="0" smtClean="0">
                <a:solidFill>
                  <a:srgbClr val="FF0000"/>
                </a:solidFill>
              </a:rPr>
              <a:t>, </a:t>
            </a:r>
          </a:p>
          <a:p>
            <a:r>
              <a:rPr lang="de-DE" sz="1600" dirty="0" err="1" smtClean="0">
                <a:solidFill>
                  <a:srgbClr val="FF0000"/>
                </a:solidFill>
              </a:rPr>
              <a:t>Safety</a:t>
            </a:r>
            <a:r>
              <a:rPr lang="de-DE" sz="1600" dirty="0" smtClean="0">
                <a:solidFill>
                  <a:srgbClr val="FF0000"/>
                </a:solidFill>
              </a:rPr>
              <a:t> </a:t>
            </a:r>
            <a:r>
              <a:rPr lang="de-DE" sz="1600" dirty="0" err="1">
                <a:solidFill>
                  <a:srgbClr val="FF0000"/>
                </a:solidFill>
              </a:rPr>
              <a:t>and</a:t>
            </a:r>
            <a:r>
              <a:rPr lang="de-DE" sz="1600" dirty="0">
                <a:solidFill>
                  <a:srgbClr val="FF0000"/>
                </a:solidFill>
              </a:rPr>
              <a:t> Security)</a:t>
            </a:r>
          </a:p>
        </p:txBody>
      </p:sp>
      <p:sp>
        <p:nvSpPr>
          <p:cNvPr id="4" name="Rechteck 3"/>
          <p:cNvSpPr/>
          <p:nvPr/>
        </p:nvSpPr>
        <p:spPr>
          <a:xfrm>
            <a:off x="2895938" y="2955489"/>
            <a:ext cx="300092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dirty="0"/>
              <a:t>Maritime ICT Technology </a:t>
            </a:r>
            <a:r>
              <a:rPr lang="de-DE" sz="1600" dirty="0"/>
              <a:t>(Applied Computer Science, Electronic </a:t>
            </a:r>
            <a:r>
              <a:rPr lang="de-DE" sz="1600" dirty="0" err="1"/>
              <a:t>Ship</a:t>
            </a:r>
            <a:r>
              <a:rPr lang="de-DE" sz="1600" dirty="0"/>
              <a:t> Portals, Electronic Information Systems)</a:t>
            </a:r>
          </a:p>
        </p:txBody>
      </p:sp>
      <p:sp>
        <p:nvSpPr>
          <p:cNvPr id="5" name="Rechteck 4"/>
          <p:cNvSpPr/>
          <p:nvPr/>
        </p:nvSpPr>
        <p:spPr>
          <a:xfrm>
            <a:off x="5589855" y="1163124"/>
            <a:ext cx="35541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dirty="0">
                <a:solidFill>
                  <a:srgbClr val="0099FF"/>
                </a:solidFill>
              </a:rPr>
              <a:t>Maritime </a:t>
            </a:r>
            <a:r>
              <a:rPr lang="de-DE" sz="1600" b="1" dirty="0" err="1">
                <a:solidFill>
                  <a:srgbClr val="0099FF"/>
                </a:solidFill>
              </a:rPr>
              <a:t>infrastructure</a:t>
            </a:r>
            <a:endParaRPr lang="de-DE" sz="1600" b="1" dirty="0">
              <a:solidFill>
                <a:srgbClr val="0099FF"/>
              </a:solidFill>
            </a:endParaRPr>
          </a:p>
          <a:p>
            <a:r>
              <a:rPr lang="de-DE" sz="1600" b="1" dirty="0" err="1">
                <a:solidFill>
                  <a:srgbClr val="0099FF"/>
                </a:solidFill>
              </a:rPr>
              <a:t>and</a:t>
            </a:r>
            <a:r>
              <a:rPr lang="de-DE" sz="1600" b="1" dirty="0">
                <a:solidFill>
                  <a:srgbClr val="0099FF"/>
                </a:solidFill>
              </a:rPr>
              <a:t> </a:t>
            </a:r>
            <a:r>
              <a:rPr lang="de-DE" sz="1600" b="1" dirty="0" err="1" smtClean="0">
                <a:solidFill>
                  <a:srgbClr val="0099FF"/>
                </a:solidFill>
              </a:rPr>
              <a:t>logistics</a:t>
            </a:r>
            <a:r>
              <a:rPr lang="de-DE" sz="1600" dirty="0" smtClean="0">
                <a:solidFill>
                  <a:srgbClr val="0099FF"/>
                </a:solidFill>
              </a:rPr>
              <a:t> </a:t>
            </a:r>
            <a:r>
              <a:rPr lang="de-DE" sz="1600" dirty="0">
                <a:solidFill>
                  <a:srgbClr val="0099FF"/>
                </a:solidFill>
              </a:rPr>
              <a:t>(</a:t>
            </a:r>
            <a:r>
              <a:rPr lang="de-DE" sz="1600" dirty="0" err="1">
                <a:solidFill>
                  <a:srgbClr val="0099FF"/>
                </a:solidFill>
              </a:rPr>
              <a:t>port</a:t>
            </a:r>
            <a:r>
              <a:rPr lang="de-DE" sz="1600" dirty="0">
                <a:solidFill>
                  <a:srgbClr val="0099FF"/>
                </a:solidFill>
              </a:rPr>
              <a:t> </a:t>
            </a:r>
            <a:r>
              <a:rPr lang="de-DE" sz="1600" dirty="0" err="1">
                <a:solidFill>
                  <a:srgbClr val="0099FF"/>
                </a:solidFill>
              </a:rPr>
              <a:t>management</a:t>
            </a:r>
            <a:r>
              <a:rPr lang="de-DE" sz="1600" dirty="0">
                <a:solidFill>
                  <a:srgbClr val="0099FF"/>
                </a:solidFill>
              </a:rPr>
              <a:t>, </a:t>
            </a:r>
            <a:r>
              <a:rPr lang="de-DE" sz="1600" dirty="0" err="1">
                <a:solidFill>
                  <a:srgbClr val="0099FF"/>
                </a:solidFill>
              </a:rPr>
              <a:t>cargo</a:t>
            </a:r>
            <a:r>
              <a:rPr lang="de-DE" sz="1600" dirty="0">
                <a:solidFill>
                  <a:srgbClr val="0099FF"/>
                </a:solidFill>
              </a:rPr>
              <a:t> </a:t>
            </a:r>
            <a:r>
              <a:rPr lang="de-DE" sz="1600" dirty="0" err="1">
                <a:solidFill>
                  <a:srgbClr val="0099FF"/>
                </a:solidFill>
              </a:rPr>
              <a:t>technology</a:t>
            </a:r>
            <a:r>
              <a:rPr lang="de-DE" sz="1600" dirty="0" smtClean="0">
                <a:solidFill>
                  <a:srgbClr val="0099FF"/>
                </a:solidFill>
              </a:rPr>
              <a:t>, </a:t>
            </a:r>
            <a:r>
              <a:rPr lang="de-DE" sz="1600" dirty="0" err="1">
                <a:solidFill>
                  <a:srgbClr val="0099FF"/>
                </a:solidFill>
              </a:rPr>
              <a:t>s</a:t>
            </a:r>
            <a:r>
              <a:rPr lang="de-DE" sz="1600" dirty="0" err="1" smtClean="0">
                <a:solidFill>
                  <a:srgbClr val="0099FF"/>
                </a:solidFill>
              </a:rPr>
              <a:t>towage</a:t>
            </a:r>
            <a:r>
              <a:rPr lang="de-DE" sz="1600" dirty="0" smtClean="0">
                <a:solidFill>
                  <a:srgbClr val="0099FF"/>
                </a:solidFill>
              </a:rPr>
              <a:t> </a:t>
            </a:r>
            <a:r>
              <a:rPr lang="de-DE" sz="1600" dirty="0" err="1">
                <a:solidFill>
                  <a:srgbClr val="0099FF"/>
                </a:solidFill>
              </a:rPr>
              <a:t>planning</a:t>
            </a:r>
            <a:r>
              <a:rPr lang="de-DE" sz="1600" dirty="0">
                <a:solidFill>
                  <a:srgbClr val="0099FF"/>
                </a:solidFill>
              </a:rPr>
              <a:t>)</a:t>
            </a:r>
          </a:p>
        </p:txBody>
      </p:sp>
      <p:sp>
        <p:nvSpPr>
          <p:cNvPr id="6" name="Rechteck 5"/>
          <p:cNvSpPr/>
          <p:nvPr/>
        </p:nvSpPr>
        <p:spPr>
          <a:xfrm>
            <a:off x="5589854" y="5479205"/>
            <a:ext cx="355414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dirty="0" smtClean="0">
                <a:solidFill>
                  <a:srgbClr val="00B050"/>
                </a:solidFill>
              </a:rPr>
              <a:t>Maritime Environmental </a:t>
            </a:r>
            <a:r>
              <a:rPr lang="de-DE" sz="1600" b="1" dirty="0" err="1" smtClean="0">
                <a:solidFill>
                  <a:srgbClr val="00B050"/>
                </a:solidFill>
              </a:rPr>
              <a:t>Protection</a:t>
            </a:r>
            <a:endParaRPr lang="de-DE" sz="1600" b="1" dirty="0">
              <a:solidFill>
                <a:srgbClr val="00B050"/>
              </a:solidFill>
            </a:endParaRPr>
          </a:p>
          <a:p>
            <a:r>
              <a:rPr lang="de-DE" sz="1600" dirty="0">
                <a:solidFill>
                  <a:srgbClr val="00B050"/>
                </a:solidFill>
              </a:rPr>
              <a:t>Marine </a:t>
            </a:r>
            <a:r>
              <a:rPr lang="de-DE" sz="1600" dirty="0" err="1">
                <a:solidFill>
                  <a:srgbClr val="00B050"/>
                </a:solidFill>
              </a:rPr>
              <a:t>and</a:t>
            </a:r>
            <a:r>
              <a:rPr lang="de-DE" sz="1600" dirty="0">
                <a:solidFill>
                  <a:srgbClr val="00B050"/>
                </a:solidFill>
              </a:rPr>
              <a:t> </a:t>
            </a:r>
            <a:r>
              <a:rPr lang="de-DE" sz="1600" dirty="0" err="1">
                <a:solidFill>
                  <a:srgbClr val="00B050"/>
                </a:solidFill>
              </a:rPr>
              <a:t>Climate</a:t>
            </a:r>
            <a:r>
              <a:rPr lang="de-DE" sz="1600" dirty="0">
                <a:solidFill>
                  <a:srgbClr val="00B050"/>
                </a:solidFill>
              </a:rPr>
              <a:t> Research </a:t>
            </a:r>
            <a:endParaRPr lang="de-DE" sz="1600" dirty="0" smtClean="0">
              <a:solidFill>
                <a:srgbClr val="00B050"/>
              </a:solidFill>
            </a:endParaRPr>
          </a:p>
          <a:p>
            <a:r>
              <a:rPr lang="de-DE" sz="1600" dirty="0" smtClean="0">
                <a:solidFill>
                  <a:srgbClr val="00B050"/>
                </a:solidFill>
              </a:rPr>
              <a:t>(</a:t>
            </a:r>
            <a:r>
              <a:rPr lang="de-DE" sz="1600" dirty="0">
                <a:solidFill>
                  <a:srgbClr val="00B050"/>
                </a:solidFill>
              </a:rPr>
              <a:t>Emission </a:t>
            </a:r>
            <a:r>
              <a:rPr lang="de-DE" sz="1600" dirty="0" err="1">
                <a:solidFill>
                  <a:srgbClr val="00B050"/>
                </a:solidFill>
              </a:rPr>
              <a:t>Reduction</a:t>
            </a:r>
            <a:r>
              <a:rPr lang="de-DE" sz="1600" dirty="0">
                <a:solidFill>
                  <a:srgbClr val="00B050"/>
                </a:solidFill>
              </a:rPr>
              <a:t>, Green </a:t>
            </a:r>
            <a:r>
              <a:rPr lang="de-DE" sz="1600" dirty="0" err="1">
                <a:solidFill>
                  <a:srgbClr val="00B050"/>
                </a:solidFill>
              </a:rPr>
              <a:t>Shipping</a:t>
            </a:r>
            <a:r>
              <a:rPr lang="de-DE" sz="1600" dirty="0">
                <a:solidFill>
                  <a:srgbClr val="00B050"/>
                </a:solidFill>
              </a:rPr>
              <a:t>, Maritime </a:t>
            </a:r>
            <a:r>
              <a:rPr lang="de-DE" sz="1600" dirty="0" err="1">
                <a:solidFill>
                  <a:srgbClr val="00B050"/>
                </a:solidFill>
              </a:rPr>
              <a:t>Meteorology</a:t>
            </a:r>
            <a:r>
              <a:rPr lang="de-DE" sz="1600" dirty="0">
                <a:solidFill>
                  <a:srgbClr val="00B050"/>
                </a:solidFill>
              </a:rPr>
              <a:t>)</a:t>
            </a:r>
          </a:p>
        </p:txBody>
      </p:sp>
      <p:pic>
        <p:nvPicPr>
          <p:cNvPr id="1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424" y="2065862"/>
            <a:ext cx="1998663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" name="Picture 10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82" y="5844644"/>
            <a:ext cx="3718498" cy="1004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464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10" descr="IMG_8286_quad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504" y="979866"/>
            <a:ext cx="4391496" cy="4391496"/>
          </a:xfrm>
          <a:prstGeom prst="rect">
            <a:avLst/>
          </a:prstGeom>
        </p:spPr>
      </p:pic>
      <p:sp>
        <p:nvSpPr>
          <p:cNvPr id="5" name="Rechteck 11"/>
          <p:cNvSpPr>
            <a:spLocks noChangeArrowheads="1"/>
          </p:cNvSpPr>
          <p:nvPr/>
        </p:nvSpPr>
        <p:spPr bwMode="auto">
          <a:xfrm>
            <a:off x="12516" y="352714"/>
            <a:ext cx="1711648" cy="56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06197" tIns="103099" rIns="206197" bIns="103099">
            <a:spAutoFit/>
          </a:bodyPr>
          <a:lstStyle/>
          <a:p>
            <a:pPr defTabSz="455613"/>
            <a:r>
              <a:rPr lang="de-DE" sz="2300" dirty="0" smtClean="0"/>
              <a:t>OUTLOOK</a:t>
            </a:r>
            <a:endParaRPr lang="de-DE" sz="2300" dirty="0"/>
          </a:p>
        </p:txBody>
      </p:sp>
      <p:sp>
        <p:nvSpPr>
          <p:cNvPr id="4" name="Rechteck 3"/>
          <p:cNvSpPr/>
          <p:nvPr/>
        </p:nvSpPr>
        <p:spPr>
          <a:xfrm>
            <a:off x="180504" y="1231767"/>
            <a:ext cx="4572000" cy="413959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Development </a:t>
            </a:r>
            <a:r>
              <a:rPr lang="en-US" dirty="0"/>
              <a:t>planning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Autonomous </a:t>
            </a:r>
            <a:r>
              <a:rPr lang="en-US" dirty="0" smtClean="0"/>
              <a:t>ships &amp; digitalization</a:t>
            </a:r>
            <a:endParaRPr lang="en-US" dirty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Strengthening of applied research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New study </a:t>
            </a:r>
            <a:r>
              <a:rPr lang="en-US" dirty="0" smtClean="0"/>
              <a:t>course offers</a:t>
            </a:r>
            <a:endParaRPr lang="en-US" dirty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New study formats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Lifelong </a:t>
            </a:r>
            <a:r>
              <a:rPr lang="en-US" dirty="0" smtClean="0"/>
              <a:t>learning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Increase internationalization by expanding our network with </a:t>
            </a:r>
            <a:r>
              <a:rPr lang="en-US" dirty="0"/>
              <a:t>further international </a:t>
            </a:r>
            <a:r>
              <a:rPr lang="en-US" dirty="0" smtClean="0"/>
              <a:t>universities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Enhance </a:t>
            </a:r>
            <a:r>
              <a:rPr lang="en-US" dirty="0" smtClean="0"/>
              <a:t>existing cooperation </a:t>
            </a:r>
            <a:r>
              <a:rPr lang="en-US" dirty="0"/>
              <a:t>between </a:t>
            </a:r>
            <a:r>
              <a:rPr lang="en-US" dirty="0" smtClean="0"/>
              <a:t> </a:t>
            </a:r>
            <a:r>
              <a:rPr lang="en-US" dirty="0"/>
              <a:t>JADE </a:t>
            </a:r>
            <a:r>
              <a:rPr lang="en-US" dirty="0" smtClean="0"/>
              <a:t>and your institutions !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64252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2430440" y="3274428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/>
              <a:t>Thank you for your attention !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3790123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1"/>
          <p:cNvSpPr>
            <a:spLocks noChangeArrowheads="1"/>
          </p:cNvSpPr>
          <p:nvPr/>
        </p:nvSpPr>
        <p:spPr bwMode="auto">
          <a:xfrm>
            <a:off x="12516" y="352714"/>
            <a:ext cx="5515381" cy="56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06197" tIns="103099" rIns="206197" bIns="103099">
            <a:spAutoFit/>
          </a:bodyPr>
          <a:lstStyle/>
          <a:p>
            <a:pPr defTabSz="455613"/>
            <a:r>
              <a:rPr lang="de-DE" sz="2300" dirty="0" smtClean="0"/>
              <a:t>JADE UNIVERSITY - FACTS AND FIGURES</a:t>
            </a:r>
            <a:endParaRPr lang="de-DE" sz="2300" dirty="0"/>
          </a:p>
        </p:txBody>
      </p:sp>
      <p:sp>
        <p:nvSpPr>
          <p:cNvPr id="20" name="Textplatzhalter 3"/>
          <p:cNvSpPr txBox="1">
            <a:spLocks/>
          </p:cNvSpPr>
          <p:nvPr/>
        </p:nvSpPr>
        <p:spPr>
          <a:xfrm>
            <a:off x="3924945" y="1268413"/>
            <a:ext cx="4103687" cy="482441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tabLst>
                <a:tab pos="625475" algn="r"/>
                <a:tab pos="895350" algn="l"/>
              </a:tabLst>
            </a:pPr>
            <a:r>
              <a:rPr lang="en-US" sz="2000" dirty="0" smtClean="0">
                <a:solidFill>
                  <a:srgbClr val="C31924"/>
                </a:solidFill>
                <a:cs typeface="Arial" panose="020B0604020202020204" pitchFamily="34" charset="0"/>
              </a:rPr>
              <a:t>	3</a:t>
            </a:r>
            <a:r>
              <a:rPr lang="en-US" sz="2000" dirty="0" smtClean="0">
                <a:cs typeface="Arial" panose="020B0604020202020204" pitchFamily="34" charset="0"/>
              </a:rPr>
              <a:t>	campuses</a:t>
            </a:r>
          </a:p>
          <a:p>
            <a:pPr marL="0" indent="0">
              <a:buNone/>
              <a:tabLst>
                <a:tab pos="625475" algn="r"/>
                <a:tab pos="895350" algn="l"/>
              </a:tabLst>
            </a:pPr>
            <a:r>
              <a:rPr lang="en-US" sz="2000" dirty="0" smtClean="0">
                <a:solidFill>
                  <a:srgbClr val="C31924"/>
                </a:solidFill>
                <a:cs typeface="Arial" panose="020B0604020202020204" pitchFamily="34" charset="0"/>
              </a:rPr>
              <a:t>	6</a:t>
            </a:r>
            <a:r>
              <a:rPr lang="en-US" sz="2000" dirty="0" smtClean="0">
                <a:cs typeface="Arial" panose="020B0604020202020204" pitchFamily="34" charset="0"/>
              </a:rPr>
              <a:t>	departments</a:t>
            </a:r>
          </a:p>
          <a:p>
            <a:pPr marL="0" indent="0">
              <a:buNone/>
              <a:tabLst>
                <a:tab pos="625475" algn="r"/>
                <a:tab pos="895350" algn="l"/>
              </a:tabLst>
            </a:pPr>
            <a:r>
              <a:rPr lang="en-US" sz="2000" dirty="0" smtClean="0">
                <a:solidFill>
                  <a:srgbClr val="C31924"/>
                </a:solidFill>
                <a:cs typeface="Arial" panose="020B0604020202020204" pitchFamily="34" charset="0"/>
              </a:rPr>
              <a:t>	</a:t>
            </a:r>
            <a:r>
              <a:rPr lang="en-US" sz="2000" dirty="0" smtClean="0">
                <a:solidFill>
                  <a:srgbClr val="C31924"/>
                </a:solidFill>
                <a:cs typeface="Arial" panose="020B0604020202020204" pitchFamily="34" charset="0"/>
              </a:rPr>
              <a:t>7,452</a:t>
            </a:r>
            <a:r>
              <a:rPr lang="en-US" sz="2000" dirty="0" smtClean="0">
                <a:cs typeface="Arial" panose="020B0604020202020204" pitchFamily="34" charset="0"/>
              </a:rPr>
              <a:t>	total number of students</a:t>
            </a:r>
          </a:p>
          <a:p>
            <a:pPr marL="0" indent="0">
              <a:buNone/>
              <a:tabLst>
                <a:tab pos="625475" algn="r"/>
                <a:tab pos="895350" algn="l"/>
              </a:tabLst>
            </a:pPr>
            <a:r>
              <a:rPr lang="en-US" sz="2000" dirty="0" smtClean="0">
                <a:solidFill>
                  <a:srgbClr val="C31924"/>
                </a:solidFill>
                <a:cs typeface="Arial" panose="020B0604020202020204" pitchFamily="34" charset="0"/>
              </a:rPr>
              <a:t>	38</a:t>
            </a:r>
            <a:r>
              <a:rPr lang="en-US" sz="2000" dirty="0" smtClean="0">
                <a:cs typeface="Arial" panose="020B0604020202020204" pitchFamily="34" charset="0"/>
              </a:rPr>
              <a:t>	Bachelor-courses</a:t>
            </a:r>
          </a:p>
          <a:p>
            <a:pPr marL="0" indent="0">
              <a:buNone/>
              <a:tabLst>
                <a:tab pos="625475" algn="r"/>
                <a:tab pos="895350" algn="l"/>
              </a:tabLst>
            </a:pPr>
            <a:r>
              <a:rPr lang="en-US" sz="2000" dirty="0" smtClean="0">
                <a:solidFill>
                  <a:srgbClr val="C31924"/>
                </a:solidFill>
                <a:cs typeface="Arial" panose="020B0604020202020204" pitchFamily="34" charset="0"/>
              </a:rPr>
              <a:t>	12</a:t>
            </a:r>
            <a:r>
              <a:rPr lang="en-US" sz="2000" dirty="0" smtClean="0">
                <a:cs typeface="Arial" panose="020B0604020202020204" pitchFamily="34" charset="0"/>
              </a:rPr>
              <a:t>	Master-courses</a:t>
            </a:r>
          </a:p>
          <a:p>
            <a:pPr marL="0" indent="0">
              <a:buNone/>
              <a:tabLst>
                <a:tab pos="625475" algn="r"/>
                <a:tab pos="895350" algn="l"/>
              </a:tabLst>
            </a:pPr>
            <a:endParaRPr lang="en-US" sz="2000" dirty="0" smtClean="0">
              <a:cs typeface="Arial" panose="020B0604020202020204" pitchFamily="34" charset="0"/>
            </a:endParaRPr>
          </a:p>
          <a:p>
            <a:pPr marL="0" indent="0">
              <a:buNone/>
              <a:tabLst>
                <a:tab pos="625475" algn="r"/>
                <a:tab pos="895350" algn="l"/>
              </a:tabLst>
            </a:pPr>
            <a:r>
              <a:rPr lang="en-US" sz="2000" dirty="0" smtClean="0">
                <a:solidFill>
                  <a:srgbClr val="C31924"/>
                </a:solidFill>
                <a:cs typeface="Arial" panose="020B0604020202020204" pitchFamily="34" charset="0"/>
              </a:rPr>
              <a:t>	500</a:t>
            </a:r>
            <a:r>
              <a:rPr lang="en-US" sz="2000" dirty="0" smtClean="0">
                <a:cs typeface="Arial" panose="020B0604020202020204" pitchFamily="34" charset="0"/>
              </a:rPr>
              <a:t>	number of employees</a:t>
            </a:r>
          </a:p>
          <a:p>
            <a:pPr marL="0" indent="0">
              <a:buNone/>
              <a:tabLst>
                <a:tab pos="625475" algn="r"/>
                <a:tab pos="895350" algn="l"/>
              </a:tabLst>
            </a:pPr>
            <a:r>
              <a:rPr lang="en-US" sz="2000" dirty="0" smtClean="0">
                <a:solidFill>
                  <a:srgbClr val="C31924"/>
                </a:solidFill>
                <a:cs typeface="Arial" panose="020B0604020202020204" pitchFamily="34" charset="0"/>
              </a:rPr>
              <a:t>	200</a:t>
            </a:r>
            <a:r>
              <a:rPr lang="en-US" sz="2000" dirty="0" smtClean="0">
                <a:cs typeface="Arial" panose="020B0604020202020204" pitchFamily="34" charset="0"/>
              </a:rPr>
              <a:t>	number of professors</a:t>
            </a:r>
          </a:p>
          <a:p>
            <a:pPr marL="0" indent="0">
              <a:buNone/>
              <a:tabLst>
                <a:tab pos="625475" algn="r"/>
                <a:tab pos="895350" algn="l"/>
              </a:tabLst>
            </a:pPr>
            <a:endParaRPr lang="en-US" sz="2000" dirty="0" smtClean="0">
              <a:cs typeface="Arial" panose="020B0604020202020204" pitchFamily="34" charset="0"/>
            </a:endParaRPr>
          </a:p>
          <a:p>
            <a:pPr marL="0" indent="0">
              <a:buNone/>
              <a:tabLst>
                <a:tab pos="625475" algn="r"/>
                <a:tab pos="895350" algn="l"/>
              </a:tabLst>
            </a:pPr>
            <a:r>
              <a:rPr lang="en-US" sz="2000" dirty="0" smtClean="0">
                <a:solidFill>
                  <a:srgbClr val="C31924"/>
                </a:solidFill>
                <a:cs typeface="Arial" panose="020B0604020202020204" pitchFamily="34" charset="0"/>
              </a:rPr>
              <a:t>	90</a:t>
            </a:r>
            <a:r>
              <a:rPr lang="en-US" sz="2000" dirty="0" smtClean="0">
                <a:cs typeface="Arial" panose="020B0604020202020204" pitchFamily="34" charset="0"/>
              </a:rPr>
              <a:t>	partnerships/foreign</a:t>
            </a:r>
            <a:br>
              <a:rPr lang="en-US" sz="2000" dirty="0" smtClean="0">
                <a:cs typeface="Arial" panose="020B0604020202020204" pitchFamily="34" charset="0"/>
              </a:rPr>
            </a:br>
            <a:r>
              <a:rPr lang="en-US" sz="2000" dirty="0" smtClean="0">
                <a:cs typeface="Arial" panose="020B0604020202020204" pitchFamily="34" charset="0"/>
              </a:rPr>
              <a:t>		contacts (in 30 countries)</a:t>
            </a:r>
            <a:endParaRPr lang="en-US" sz="2000" dirty="0">
              <a:cs typeface="Arial" panose="020B0604020202020204" pitchFamily="34" charset="0"/>
            </a:endParaRPr>
          </a:p>
        </p:txBody>
      </p:sp>
      <p:pic>
        <p:nvPicPr>
          <p:cNvPr id="22" name="Grafik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54" y="1268413"/>
            <a:ext cx="2795456" cy="2110985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196" y="3732942"/>
            <a:ext cx="2966314" cy="2212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209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30" descr="karte homepage fh"/>
          <p:cNvPicPr>
            <a:picLocks noChangeAspect="1" noChangeArrowheads="1"/>
          </p:cNvPicPr>
          <p:nvPr/>
        </p:nvPicPr>
        <p:blipFill>
          <a:blip r:embed="rId2" cstate="print">
            <a:lum bright="40000" contrast="-70000"/>
          </a:blip>
          <a:srcRect/>
          <a:stretch>
            <a:fillRect/>
          </a:stretch>
        </p:blipFill>
        <p:spPr bwMode="auto">
          <a:xfrm>
            <a:off x="2002714" y="914869"/>
            <a:ext cx="7141286" cy="5905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32" descr="anreiseplan_andreas Kopi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446" y="952499"/>
            <a:ext cx="3576694" cy="5905499"/>
          </a:xfrm>
          <a:prstGeom prst="rect">
            <a:avLst/>
          </a:prstGeom>
          <a:noFill/>
          <a:effectLst>
            <a:outerShdw dist="107763" dir="2700000" algn="ctr" rotWithShape="0">
              <a:srgbClr val="808080"/>
            </a:outerShdw>
          </a:effectLst>
        </p:spPr>
      </p:pic>
      <p:sp>
        <p:nvSpPr>
          <p:cNvPr id="5" name="Rechteck 11"/>
          <p:cNvSpPr>
            <a:spLocks noChangeArrowheads="1"/>
          </p:cNvSpPr>
          <p:nvPr/>
        </p:nvSpPr>
        <p:spPr bwMode="auto">
          <a:xfrm>
            <a:off x="12516" y="352714"/>
            <a:ext cx="3138320" cy="56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06197" tIns="103099" rIns="206197" bIns="103099">
            <a:spAutoFit/>
          </a:bodyPr>
          <a:lstStyle/>
          <a:p>
            <a:pPr defTabSz="455613"/>
            <a:r>
              <a:rPr lang="de-DE" sz="2300" dirty="0" smtClean="0"/>
              <a:t>STUDY SITE ELSFLETH</a:t>
            </a:r>
            <a:endParaRPr lang="de-DE" sz="2300" dirty="0"/>
          </a:p>
        </p:txBody>
      </p:sp>
      <p:sp>
        <p:nvSpPr>
          <p:cNvPr id="7" name="Rechteck 6"/>
          <p:cNvSpPr/>
          <p:nvPr/>
        </p:nvSpPr>
        <p:spPr>
          <a:xfrm>
            <a:off x="3876261" y="979421"/>
            <a:ext cx="5101483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srgbClr val="626464"/>
                </a:solidFill>
                <a:latin typeface="NDSFrutiger 45 Light" pitchFamily="18"/>
                <a:ea typeface="Arial Unicode MS" pitchFamily="2"/>
                <a:cs typeface="Tahoma" pitchFamily="2"/>
              </a:rPr>
              <a:t>Population </a:t>
            </a:r>
            <a:r>
              <a:rPr lang="de-DE" dirty="0" err="1" smtClean="0">
                <a:solidFill>
                  <a:srgbClr val="626464"/>
                </a:solidFill>
                <a:latin typeface="NDSFrutiger 45 Light" pitchFamily="18"/>
                <a:ea typeface="Arial Unicode MS" pitchFamily="2"/>
                <a:cs typeface="Tahoma" pitchFamily="2"/>
              </a:rPr>
              <a:t>of</a:t>
            </a:r>
            <a:r>
              <a:rPr lang="de-DE" dirty="0" smtClean="0">
                <a:solidFill>
                  <a:srgbClr val="626464"/>
                </a:solidFill>
                <a:latin typeface="NDSFrutiger 45 Light" pitchFamily="18"/>
                <a:ea typeface="Arial Unicode MS" pitchFamily="2"/>
                <a:cs typeface="Tahoma" pitchFamily="2"/>
              </a:rPr>
              <a:t> </a:t>
            </a:r>
            <a:r>
              <a:rPr lang="de-DE" dirty="0" err="1" smtClean="0">
                <a:solidFill>
                  <a:srgbClr val="626464"/>
                </a:solidFill>
                <a:latin typeface="NDSFrutiger 45 Light" pitchFamily="18"/>
                <a:ea typeface="Arial Unicode MS" pitchFamily="2"/>
                <a:cs typeface="Tahoma" pitchFamily="2"/>
              </a:rPr>
              <a:t>only</a:t>
            </a:r>
            <a:r>
              <a:rPr lang="de-DE" dirty="0" smtClean="0">
                <a:solidFill>
                  <a:srgbClr val="626464"/>
                </a:solidFill>
                <a:latin typeface="NDSFrutiger 45 Light" pitchFamily="18"/>
                <a:ea typeface="Arial Unicode MS" pitchFamily="2"/>
                <a:cs typeface="Tahoma" pitchFamily="2"/>
              </a:rPr>
              <a:t> 10,000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de-DE" dirty="0" smtClean="0">
              <a:solidFill>
                <a:srgbClr val="626464"/>
              </a:solidFill>
              <a:latin typeface="NDSFrutiger 45 Light" pitchFamily="18"/>
              <a:ea typeface="Arial Unicode MS" pitchFamily="2"/>
              <a:cs typeface="Tahoma" pitchFamily="2"/>
            </a:endParaRP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 smtClean="0"/>
              <a:t>Very connected with </a:t>
            </a:r>
            <a:r>
              <a:rPr lang="en-GB" dirty="0"/>
              <a:t>seafaring and port economics </a:t>
            </a:r>
            <a:endParaRPr lang="en-GB" dirty="0" smtClean="0"/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 smtClean="0"/>
              <a:t>Location of 3 ship-owners companies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 smtClean="0"/>
              <a:t>City with a maritime flair 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 smtClean="0"/>
              <a:t>Starting with 1832, here is the location of one of </a:t>
            </a:r>
            <a:r>
              <a:rPr lang="en-GB" dirty="0"/>
              <a:t>the biggest maritime university in Western </a:t>
            </a:r>
            <a:r>
              <a:rPr lang="en-GB" dirty="0" smtClean="0"/>
              <a:t>Europe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b="1" dirty="0" smtClean="0">
              <a:solidFill>
                <a:srgbClr val="626464"/>
              </a:solidFill>
              <a:latin typeface="NDSFrutiger 45 Light" pitchFamily="18"/>
              <a:ea typeface="Arial Unicode MS" pitchFamily="2"/>
              <a:cs typeface="Tahoma" pitchFamily="2"/>
            </a:endParaRP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626464"/>
                </a:solidFill>
                <a:latin typeface="NDSFrutiger 45 Light" pitchFamily="18"/>
                <a:ea typeface="Arial Unicode MS" pitchFamily="2"/>
                <a:cs typeface="Tahoma" pitchFamily="2"/>
              </a:rPr>
              <a:t>Some of our </a:t>
            </a:r>
            <a:r>
              <a:rPr lang="en-GB" dirty="0" err="1" smtClean="0">
                <a:solidFill>
                  <a:srgbClr val="626464"/>
                </a:solidFill>
                <a:latin typeface="NDSFrutiger 45 Light" pitchFamily="18"/>
                <a:ea typeface="Arial Unicode MS" pitchFamily="2"/>
                <a:cs typeface="Tahoma" pitchFamily="2"/>
              </a:rPr>
              <a:t>colleafgues</a:t>
            </a:r>
            <a:r>
              <a:rPr lang="en-GB" dirty="0" smtClean="0">
                <a:solidFill>
                  <a:srgbClr val="626464"/>
                </a:solidFill>
                <a:latin typeface="NDSFrutiger 45 Light" pitchFamily="18"/>
                <a:ea typeface="Arial Unicode MS" pitchFamily="2"/>
                <a:cs typeface="Tahoma" pitchFamily="2"/>
              </a:rPr>
              <a:t> and the seafarers living in </a:t>
            </a:r>
            <a:r>
              <a:rPr lang="en-GB" dirty="0" err="1" smtClean="0">
                <a:solidFill>
                  <a:srgbClr val="626464"/>
                </a:solidFill>
                <a:latin typeface="NDSFrutiger 45 Light" pitchFamily="18"/>
                <a:ea typeface="Arial Unicode MS" pitchFamily="2"/>
                <a:cs typeface="Tahoma" pitchFamily="2"/>
              </a:rPr>
              <a:t>Elsfleth</a:t>
            </a:r>
            <a:r>
              <a:rPr lang="en-GB" dirty="0" smtClean="0">
                <a:solidFill>
                  <a:srgbClr val="626464"/>
                </a:solidFill>
                <a:latin typeface="NDSFrutiger 45 Light" pitchFamily="18"/>
                <a:ea typeface="Arial Unicode MS" pitchFamily="2"/>
                <a:cs typeface="Tahoma" pitchFamily="2"/>
              </a:rPr>
              <a:t> keep their boats in a Marina</a:t>
            </a:r>
            <a:endParaRPr lang="en-GB" dirty="0" smtClean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0712" y="5284141"/>
            <a:ext cx="3438938" cy="1501768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3864190" y="911058"/>
            <a:ext cx="5267738" cy="59093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dirty="0" smtClean="0">
                <a:solidFill>
                  <a:srgbClr val="626464"/>
                </a:solidFill>
                <a:latin typeface="NDSFrutiger 45 Light" pitchFamily="18"/>
                <a:ea typeface="Arial Unicode MS" pitchFamily="2"/>
                <a:cs typeface="Tahoma" pitchFamily="2"/>
              </a:rPr>
              <a:t>WHY STUDY IN ELSFLETH?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de-DE" dirty="0" smtClean="0">
              <a:solidFill>
                <a:srgbClr val="626464"/>
              </a:solidFill>
              <a:latin typeface="NDSFrutiger 45 Light" pitchFamily="18"/>
              <a:ea typeface="Arial Unicode MS" pitchFamily="2"/>
              <a:cs typeface="Tahoma" pitchFamily="2"/>
            </a:endParaRP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P</a:t>
            </a:r>
            <a:r>
              <a:rPr lang="en-US" dirty="0" smtClean="0"/>
              <a:t>eople </a:t>
            </a:r>
            <a:r>
              <a:rPr lang="en-US" dirty="0"/>
              <a:t>know each other and new arrivals are quickly integrated into the student </a:t>
            </a:r>
            <a:r>
              <a:rPr lang="en-US" dirty="0" smtClean="0"/>
              <a:t>body;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 smtClean="0"/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Direct </a:t>
            </a:r>
            <a:r>
              <a:rPr lang="en-US" dirty="0" smtClean="0"/>
              <a:t>and close contact between students and teaching staff, </a:t>
            </a:r>
            <a:r>
              <a:rPr lang="en-US" dirty="0"/>
              <a:t>during and after </a:t>
            </a:r>
            <a:r>
              <a:rPr lang="en-US" dirty="0" smtClean="0"/>
              <a:t>classes;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 smtClean="0"/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Attractive range of courses </a:t>
            </a:r>
            <a:r>
              <a:rPr lang="en-US" dirty="0" smtClean="0"/>
              <a:t>offered;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 smtClean="0"/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Possibility to studying abroad – approx. 2/3 </a:t>
            </a:r>
            <a:r>
              <a:rPr lang="en-US" dirty="0"/>
              <a:t>of students </a:t>
            </a:r>
            <a:r>
              <a:rPr lang="en-US" dirty="0" smtClean="0"/>
              <a:t>integrate </a:t>
            </a:r>
            <a:r>
              <a:rPr lang="en-US" dirty="0"/>
              <a:t>a semester at a foreign university into their </a:t>
            </a:r>
            <a:r>
              <a:rPr lang="en-US" dirty="0" smtClean="0"/>
              <a:t>studies;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Latest technical equipment and state-of-the art simulators;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Increased </a:t>
            </a:r>
            <a:r>
              <a:rPr lang="en-US" dirty="0" err="1"/>
              <a:t>nr</a:t>
            </a:r>
            <a:r>
              <a:rPr lang="en-US" dirty="0"/>
              <a:t>. of lectures taught in </a:t>
            </a:r>
            <a:r>
              <a:rPr lang="en-US" dirty="0" smtClean="0"/>
              <a:t>English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Existence of a training ship</a:t>
            </a:r>
            <a:endParaRPr lang="en-US" dirty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 smtClean="0"/>
          </a:p>
        </p:txBody>
      </p:sp>
      <p:sp>
        <p:nvSpPr>
          <p:cNvPr id="3" name="Rechteck 2"/>
          <p:cNvSpPr/>
          <p:nvPr/>
        </p:nvSpPr>
        <p:spPr>
          <a:xfrm>
            <a:off x="444" y="5038886"/>
            <a:ext cx="3863746" cy="175432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Close contacts with business - good links with industry -90% of graduates move directly on to relevant jobs;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Low cost of living;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16" y="2433349"/>
            <a:ext cx="3982749" cy="260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995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/>
          <p:cNvGrpSpPr/>
          <p:nvPr/>
        </p:nvGrpSpPr>
        <p:grpSpPr>
          <a:xfrm>
            <a:off x="4704937" y="1175481"/>
            <a:ext cx="4121073" cy="4807038"/>
            <a:chOff x="2644401" y="1434932"/>
            <a:chExt cx="4121073" cy="4807038"/>
          </a:xfrm>
        </p:grpSpPr>
        <p:pic>
          <p:nvPicPr>
            <p:cNvPr id="9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644401" y="1434932"/>
              <a:ext cx="4121073" cy="4807038"/>
            </a:xfrm>
            <a:prstGeom prst="rect">
              <a:avLst/>
            </a:prstGeom>
            <a:noFill/>
            <a:ln w="2857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</p:spPr>
        </p:pic>
        <p:sp>
          <p:nvSpPr>
            <p:cNvPr id="8" name="Textfeld 7"/>
            <p:cNvSpPr txBox="1"/>
            <p:nvPr/>
          </p:nvSpPr>
          <p:spPr>
            <a:xfrm>
              <a:off x="2663180" y="4525147"/>
              <a:ext cx="1993839" cy="171638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83077" tIns="41538" rIns="83077" bIns="41538" compatLnSpc="0">
              <a:spAutoFit/>
            </a:bodyPr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>
                <a:buNone/>
              </a:pPr>
              <a:endParaRPr lang="de-DE" sz="1385" dirty="0">
                <a:solidFill>
                  <a:srgbClr val="626464"/>
                </a:solidFill>
                <a:latin typeface="NDSFrutiger 45 Light" pitchFamily="18"/>
                <a:ea typeface="Arial Unicode MS" pitchFamily="2"/>
                <a:cs typeface="Tahoma" pitchFamily="2"/>
              </a:endParaRPr>
            </a:p>
            <a:p>
              <a:pPr>
                <a:buNone/>
              </a:pPr>
              <a:r>
                <a:rPr lang="en-GB" sz="1431" dirty="0">
                  <a:solidFill>
                    <a:srgbClr val="626464"/>
                  </a:solidFill>
                  <a:latin typeface="NDSFrutiger 45 Light" pitchFamily="18"/>
                  <a:ea typeface="Arial Unicode MS" pitchFamily="2"/>
                  <a:cs typeface="Tahoma" pitchFamily="2"/>
                </a:rPr>
                <a:t>Total area 30,000 </a:t>
              </a:r>
              <a:r>
                <a:rPr lang="en-GB" sz="1431" dirty="0" err="1">
                  <a:solidFill>
                    <a:srgbClr val="626464"/>
                  </a:solidFill>
                  <a:latin typeface="NDSFrutiger 45 Light" pitchFamily="18"/>
                  <a:ea typeface="Arial Unicode MS" pitchFamily="2"/>
                  <a:cs typeface="Tahoma" pitchFamily="2"/>
                </a:rPr>
                <a:t>sqm</a:t>
              </a:r>
              <a:endParaRPr lang="en-GB" sz="1431" dirty="0">
                <a:solidFill>
                  <a:srgbClr val="626464"/>
                </a:solidFill>
                <a:latin typeface="NDSFrutiger 45 Light" pitchFamily="18"/>
                <a:ea typeface="Arial Unicode MS" pitchFamily="2"/>
                <a:cs typeface="Tahoma" pitchFamily="2"/>
              </a:endParaRPr>
            </a:p>
            <a:p>
              <a:pPr>
                <a:buNone/>
              </a:pPr>
              <a:endParaRPr lang="en-GB" sz="1431" dirty="0">
                <a:solidFill>
                  <a:srgbClr val="626464"/>
                </a:solidFill>
                <a:latin typeface="NDSFrutiger 45 Light" pitchFamily="18"/>
                <a:ea typeface="Arial Unicode MS" pitchFamily="2"/>
                <a:cs typeface="Tahoma" pitchFamily="2"/>
              </a:endParaRPr>
            </a:p>
            <a:p>
              <a:pPr marL="159731" indent="-159731">
                <a:spcAft>
                  <a:spcPts val="1308"/>
                </a:spcAft>
                <a:buClr>
                  <a:srgbClr val="C00000"/>
                </a:buClr>
                <a:buSzPct val="80000"/>
              </a:pPr>
              <a:r>
                <a:rPr lang="en-GB" sz="1431" dirty="0">
                  <a:solidFill>
                    <a:srgbClr val="626464"/>
                  </a:solidFill>
                  <a:latin typeface="NDSFrutiger 45 Light" pitchFamily="18"/>
                  <a:ea typeface="Arial Unicode MS" pitchFamily="2"/>
                  <a:cs typeface="Tahoma" pitchFamily="2"/>
                </a:rPr>
                <a:t>University campus</a:t>
              </a:r>
            </a:p>
            <a:p>
              <a:pPr marL="159731" indent="-159731">
                <a:spcAft>
                  <a:spcPts val="1308"/>
                </a:spcAft>
                <a:buClr>
                  <a:srgbClr val="C00000"/>
                </a:buClr>
                <a:buSzPct val="80000"/>
              </a:pPr>
              <a:r>
                <a:rPr lang="en-GB" sz="1431" dirty="0">
                  <a:solidFill>
                    <a:srgbClr val="626464"/>
                  </a:solidFill>
                  <a:latin typeface="NDSFrutiger 45 Light" pitchFamily="18"/>
                  <a:ea typeface="Arial Unicode MS" pitchFamily="2"/>
                  <a:cs typeface="Tahoma" pitchFamily="2"/>
                </a:rPr>
                <a:t>Research centre</a:t>
              </a:r>
            </a:p>
            <a:p>
              <a:pPr marL="159731" indent="-159731">
                <a:spcAft>
                  <a:spcPts val="1308"/>
                </a:spcAft>
                <a:buClr>
                  <a:srgbClr val="C00000"/>
                </a:buClr>
                <a:buSzPct val="80000"/>
              </a:pPr>
              <a:r>
                <a:rPr lang="en-GB" sz="1431" dirty="0">
                  <a:solidFill>
                    <a:srgbClr val="626464"/>
                  </a:solidFill>
                  <a:latin typeface="NDSFrutiger 45 Light" pitchFamily="18"/>
                  <a:ea typeface="Arial Unicode MS" pitchFamily="2"/>
                  <a:cs typeface="Tahoma" pitchFamily="2"/>
                </a:rPr>
                <a:t>Vocational training</a:t>
              </a:r>
            </a:p>
          </p:txBody>
        </p:sp>
      </p:grpSp>
      <p:sp>
        <p:nvSpPr>
          <p:cNvPr id="6" name="Rechteck 11"/>
          <p:cNvSpPr>
            <a:spLocks noChangeArrowheads="1"/>
          </p:cNvSpPr>
          <p:nvPr/>
        </p:nvSpPr>
        <p:spPr bwMode="auto">
          <a:xfrm>
            <a:off x="12516" y="352714"/>
            <a:ext cx="4568199" cy="56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06197" tIns="103099" rIns="206197" bIns="103099">
            <a:spAutoFit/>
          </a:bodyPr>
          <a:lstStyle/>
          <a:p>
            <a:pPr defTabSz="455613"/>
            <a:r>
              <a:rPr lang="de-DE" sz="2300" dirty="0" smtClean="0"/>
              <a:t>MARITIME CAMPUS IN ELSFLETH</a:t>
            </a:r>
            <a:endParaRPr lang="de-DE" sz="2300" dirty="0"/>
          </a:p>
        </p:txBody>
      </p:sp>
      <p:sp>
        <p:nvSpPr>
          <p:cNvPr id="2" name="Rechteck 1"/>
          <p:cNvSpPr/>
          <p:nvPr/>
        </p:nvSpPr>
        <p:spPr>
          <a:xfrm>
            <a:off x="132937" y="1175481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>
                <a:solidFill>
                  <a:srgbClr val="626464"/>
                </a:solidFill>
                <a:latin typeface="NDSFrutiger 45 Light" pitchFamily="18"/>
                <a:ea typeface="Arial Unicode MS" pitchFamily="2"/>
                <a:cs typeface="Tahoma" pitchFamily="2"/>
              </a:rPr>
              <a:t>Maritime Campus:</a:t>
            </a:r>
          </a:p>
          <a:p>
            <a:pPr>
              <a:spcBef>
                <a:spcPts val="0"/>
              </a:spcBef>
              <a:spcAft>
                <a:spcPts val="0"/>
              </a:spcAft>
              <a:buNone/>
            </a:pPr>
            <a:endParaRPr lang="de-DE" b="1" dirty="0" smtClean="0">
              <a:solidFill>
                <a:srgbClr val="626464"/>
              </a:solidFill>
              <a:latin typeface="NDSFrutiger 45 Light" pitchFamily="18"/>
              <a:ea typeface="Arial Unicode MS" pitchFamily="2"/>
              <a:cs typeface="Tahoma" pitchFamily="2"/>
            </a:endParaRPr>
          </a:p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de-DE" b="1" dirty="0" smtClean="0">
                <a:solidFill>
                  <a:srgbClr val="626464"/>
                </a:solidFill>
                <a:latin typeface="NDSFrutiger 45 Light" pitchFamily="18"/>
                <a:ea typeface="Arial Unicode MS" pitchFamily="2"/>
                <a:cs typeface="Tahoma" pitchFamily="2"/>
              </a:rPr>
              <a:t>German </a:t>
            </a:r>
            <a:r>
              <a:rPr lang="de-DE" b="1" dirty="0">
                <a:solidFill>
                  <a:srgbClr val="626464"/>
                </a:solidFill>
                <a:latin typeface="NDSFrutiger 45 Light" pitchFamily="18"/>
                <a:ea typeface="Arial Unicode MS" pitchFamily="2"/>
                <a:cs typeface="Tahoma" pitchFamily="2"/>
              </a:rPr>
              <a:t>national </a:t>
            </a:r>
            <a:r>
              <a:rPr lang="de-DE" b="1" dirty="0" err="1">
                <a:solidFill>
                  <a:srgbClr val="626464"/>
                </a:solidFill>
                <a:latin typeface="NDSFrutiger 45 Light" pitchFamily="18"/>
                <a:ea typeface="Arial Unicode MS" pitchFamily="2"/>
                <a:cs typeface="Tahoma" pitchFamily="2"/>
              </a:rPr>
              <a:t>award</a:t>
            </a:r>
            <a:r>
              <a:rPr lang="de-DE" b="1" dirty="0">
                <a:solidFill>
                  <a:srgbClr val="626464"/>
                </a:solidFill>
                <a:latin typeface="NDSFrutiger 45 Light" pitchFamily="18"/>
                <a:ea typeface="Arial Unicode MS" pitchFamily="2"/>
                <a:cs typeface="Tahoma" pitchFamily="2"/>
              </a:rPr>
              <a:t> </a:t>
            </a:r>
            <a:r>
              <a:rPr lang="de-DE" b="1" dirty="0" err="1">
                <a:solidFill>
                  <a:srgbClr val="626464"/>
                </a:solidFill>
                <a:latin typeface="NDSFrutiger 45 Light" pitchFamily="18"/>
                <a:ea typeface="Arial Unicode MS" pitchFamily="2"/>
                <a:cs typeface="Tahoma" pitchFamily="2"/>
              </a:rPr>
              <a:t>as</a:t>
            </a:r>
            <a:r>
              <a:rPr lang="de-DE" b="1" dirty="0">
                <a:solidFill>
                  <a:srgbClr val="626464"/>
                </a:solidFill>
                <a:latin typeface="NDSFrutiger 45 Light" pitchFamily="18"/>
                <a:ea typeface="Arial Unicode MS" pitchFamily="2"/>
                <a:cs typeface="Tahoma" pitchFamily="2"/>
              </a:rPr>
              <a:t> Place </a:t>
            </a:r>
            <a:r>
              <a:rPr lang="de-DE" b="1" dirty="0" err="1">
                <a:solidFill>
                  <a:srgbClr val="626464"/>
                </a:solidFill>
                <a:latin typeface="NDSFrutiger 45 Light" pitchFamily="18"/>
                <a:ea typeface="Arial Unicode MS" pitchFamily="2"/>
                <a:cs typeface="Tahoma" pitchFamily="2"/>
              </a:rPr>
              <a:t>of</a:t>
            </a:r>
            <a:r>
              <a:rPr lang="de-DE" b="1" dirty="0">
                <a:solidFill>
                  <a:srgbClr val="626464"/>
                </a:solidFill>
                <a:latin typeface="NDSFrutiger 45 Light" pitchFamily="18"/>
                <a:ea typeface="Arial Unicode MS" pitchFamily="2"/>
                <a:cs typeface="Tahoma" pitchFamily="2"/>
              </a:rPr>
              <a:t> Innovation 2009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937" y="3109139"/>
            <a:ext cx="4331141" cy="2872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66816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132937" y="1503375"/>
            <a:ext cx="24769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srgbClr val="626464"/>
                </a:solidFill>
                <a:latin typeface="NDSFrutiger 45 Light" pitchFamily="18"/>
                <a:ea typeface="Arial Unicode MS" pitchFamily="2"/>
                <a:cs typeface="Tahoma" pitchFamily="2"/>
              </a:rPr>
              <a:t>First </a:t>
            </a:r>
            <a:r>
              <a:rPr lang="de-DE" dirty="0" err="1" smtClean="0">
                <a:solidFill>
                  <a:srgbClr val="626464"/>
                </a:solidFill>
                <a:latin typeface="NDSFrutiger 45 Light" pitchFamily="18"/>
                <a:ea typeface="Arial Unicode MS" pitchFamily="2"/>
                <a:cs typeface="Tahoma" pitchFamily="2"/>
              </a:rPr>
              <a:t>semester</a:t>
            </a:r>
            <a:r>
              <a:rPr lang="de-DE" dirty="0" smtClean="0">
                <a:solidFill>
                  <a:srgbClr val="626464"/>
                </a:solidFill>
                <a:latin typeface="NDSFrutiger 45 Light" pitchFamily="18"/>
                <a:ea typeface="Arial Unicode MS" pitchFamily="2"/>
                <a:cs typeface="Tahoma" pitchFamily="2"/>
              </a:rPr>
              <a:t> Party</a:t>
            </a:r>
          </a:p>
        </p:txBody>
      </p: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612" y="149226"/>
            <a:ext cx="2933700" cy="217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Rechteck 4"/>
          <p:cNvSpPr/>
          <p:nvPr/>
        </p:nvSpPr>
        <p:spPr>
          <a:xfrm>
            <a:off x="717360" y="2246011"/>
            <a:ext cx="25687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626464"/>
                </a:solidFill>
                <a:latin typeface="NDSFrutiger 45 Light" pitchFamily="18"/>
                <a:ea typeface="Arial Unicode MS" pitchFamily="2"/>
                <a:cs typeface="Tahoma" pitchFamily="2"/>
              </a:rPr>
              <a:t>Cinema </a:t>
            </a:r>
            <a:r>
              <a:rPr lang="de-DE" dirty="0" err="1">
                <a:solidFill>
                  <a:srgbClr val="626464"/>
                </a:solidFill>
                <a:latin typeface="NDSFrutiger 45 Light" pitchFamily="18"/>
                <a:ea typeface="Arial Unicode MS" pitchFamily="2"/>
                <a:cs typeface="Tahoma" pitchFamily="2"/>
              </a:rPr>
              <a:t>evenings</a:t>
            </a:r>
            <a:r>
              <a:rPr lang="de-DE" dirty="0">
                <a:solidFill>
                  <a:srgbClr val="626464"/>
                </a:solidFill>
                <a:latin typeface="NDSFrutiger 45 Light" pitchFamily="18"/>
                <a:ea typeface="Arial Unicode MS" pitchFamily="2"/>
                <a:cs typeface="Tahoma" pitchFamily="2"/>
              </a:rPr>
              <a:t> </a:t>
            </a:r>
          </a:p>
        </p:txBody>
      </p:sp>
      <p:sp>
        <p:nvSpPr>
          <p:cNvPr id="12" name="Rechteck 11"/>
          <p:cNvSpPr>
            <a:spLocks noChangeArrowheads="1"/>
          </p:cNvSpPr>
          <p:nvPr/>
        </p:nvSpPr>
        <p:spPr bwMode="auto">
          <a:xfrm>
            <a:off x="12516" y="352714"/>
            <a:ext cx="2990844" cy="56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06197" tIns="103099" rIns="206197" bIns="103099">
            <a:spAutoFit/>
          </a:bodyPr>
          <a:lstStyle/>
          <a:p>
            <a:pPr defTabSz="455613"/>
            <a:r>
              <a:rPr lang="de-DE" sz="2300" dirty="0" smtClean="0"/>
              <a:t>EVENTS IN ELSFLETH</a:t>
            </a:r>
            <a:endParaRPr lang="de-DE" sz="2300" dirty="0"/>
          </a:p>
        </p:txBody>
      </p:sp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913" y="1082056"/>
            <a:ext cx="2933700" cy="210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" name="Rechteck 13"/>
          <p:cNvSpPr/>
          <p:nvPr/>
        </p:nvSpPr>
        <p:spPr>
          <a:xfrm>
            <a:off x="1203135" y="2962114"/>
            <a:ext cx="20829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srgbClr val="626464"/>
                </a:solidFill>
                <a:latin typeface="NDSFrutiger 45 Light" pitchFamily="18"/>
                <a:ea typeface="Arial Unicode MS" pitchFamily="2"/>
                <a:cs typeface="Tahoma" pitchFamily="2"/>
              </a:rPr>
              <a:t>„Kutter“ </a:t>
            </a:r>
            <a:r>
              <a:rPr lang="de-DE" dirty="0" err="1" smtClean="0">
                <a:solidFill>
                  <a:srgbClr val="626464"/>
                </a:solidFill>
                <a:latin typeface="NDSFrutiger 45 Light" pitchFamily="18"/>
                <a:ea typeface="Arial Unicode MS" pitchFamily="2"/>
                <a:cs typeface="Tahoma" pitchFamily="2"/>
              </a:rPr>
              <a:t>rowing</a:t>
            </a:r>
            <a:endParaRPr lang="de-DE" dirty="0">
              <a:solidFill>
                <a:srgbClr val="626464"/>
              </a:solidFill>
              <a:latin typeface="NDSFrutiger 45 Light" pitchFamily="18"/>
              <a:ea typeface="Arial Unicode MS" pitchFamily="2"/>
              <a:cs typeface="Tahoma" pitchFamily="2"/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1203135" y="4336891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srgbClr val="626464"/>
                </a:solidFill>
                <a:latin typeface="NDSFrutiger 45 Light" pitchFamily="18"/>
                <a:ea typeface="Arial Unicode MS" pitchFamily="2"/>
                <a:cs typeface="Tahoma" pitchFamily="2"/>
              </a:rPr>
              <a:t>Maritime </a:t>
            </a:r>
            <a:r>
              <a:rPr lang="de-DE" dirty="0" err="1">
                <a:solidFill>
                  <a:srgbClr val="626464"/>
                </a:solidFill>
                <a:latin typeface="NDSFrutiger 45 Light" pitchFamily="18"/>
                <a:ea typeface="Arial Unicode MS" pitchFamily="2"/>
                <a:cs typeface="Tahoma" pitchFamily="2"/>
              </a:rPr>
              <a:t>Contact</a:t>
            </a:r>
            <a:r>
              <a:rPr lang="de-DE" dirty="0">
                <a:solidFill>
                  <a:srgbClr val="626464"/>
                </a:solidFill>
                <a:latin typeface="NDSFrutiger 45 Light" pitchFamily="18"/>
                <a:ea typeface="Arial Unicode MS" pitchFamily="2"/>
                <a:cs typeface="Tahoma" pitchFamily="2"/>
              </a:rPr>
              <a:t> </a:t>
            </a:r>
            <a:r>
              <a:rPr lang="de-DE" dirty="0" smtClean="0">
                <a:solidFill>
                  <a:srgbClr val="626464"/>
                </a:solidFill>
                <a:latin typeface="NDSFrutiger 45 Light" pitchFamily="18"/>
                <a:ea typeface="Arial Unicode MS" pitchFamily="2"/>
                <a:cs typeface="Tahoma" pitchFamily="2"/>
              </a:rPr>
              <a:t>Exchange</a:t>
            </a:r>
            <a:endParaRPr lang="de-DE" dirty="0">
              <a:solidFill>
                <a:srgbClr val="626464"/>
              </a:solidFill>
              <a:latin typeface="NDSFrutiger 45 Light" pitchFamily="18"/>
              <a:ea typeface="Arial Unicode MS" pitchFamily="2"/>
              <a:cs typeface="Tahoma" pitchFamily="2"/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1228312" y="545006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srgbClr val="626464"/>
                </a:solidFill>
                <a:latin typeface="NDSFrutiger 45 Light" pitchFamily="18"/>
                <a:ea typeface="Arial Unicode MS" pitchFamily="2"/>
                <a:cs typeface="Tahoma" pitchFamily="2"/>
              </a:rPr>
              <a:t>Annual Maritime </a:t>
            </a:r>
            <a:r>
              <a:rPr lang="de-DE" dirty="0">
                <a:solidFill>
                  <a:srgbClr val="626464"/>
                </a:solidFill>
                <a:latin typeface="NDSFrutiger 45 Light" pitchFamily="18"/>
                <a:ea typeface="Arial Unicode MS" pitchFamily="2"/>
                <a:cs typeface="Tahoma" pitchFamily="2"/>
              </a:rPr>
              <a:t>School </a:t>
            </a:r>
            <a:r>
              <a:rPr lang="de-DE" dirty="0" smtClean="0">
                <a:solidFill>
                  <a:srgbClr val="626464"/>
                </a:solidFill>
                <a:latin typeface="NDSFrutiger 45 Light" pitchFamily="18"/>
                <a:ea typeface="Arial Unicode MS" pitchFamily="2"/>
                <a:cs typeface="Tahoma" pitchFamily="2"/>
              </a:rPr>
              <a:t>Festival</a:t>
            </a:r>
            <a:r>
              <a:rPr lang="de-DE" dirty="0">
                <a:solidFill>
                  <a:srgbClr val="626464"/>
                </a:solidFill>
                <a:latin typeface="NDSFrutiger 45 Light" pitchFamily="18"/>
                <a:ea typeface="Arial Unicode MS" pitchFamily="2"/>
                <a:cs typeface="Tahoma" pitchFamily="2"/>
              </a:rPr>
              <a:t>				</a:t>
            </a:r>
          </a:p>
        </p:txBody>
      </p:sp>
      <p:pic>
        <p:nvPicPr>
          <p:cNvPr id="1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4469" y="2386676"/>
            <a:ext cx="2933700" cy="200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291" y="2386676"/>
            <a:ext cx="2843709" cy="200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Rechteck 6"/>
          <p:cNvSpPr/>
          <p:nvPr/>
        </p:nvSpPr>
        <p:spPr>
          <a:xfrm>
            <a:off x="1203135" y="4876740"/>
            <a:ext cx="25122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dirty="0" err="1">
                <a:solidFill>
                  <a:srgbClr val="626464"/>
                </a:solidFill>
                <a:latin typeface="NDSFrutiger 45 Light" pitchFamily="18"/>
                <a:ea typeface="Arial Unicode MS" pitchFamily="2"/>
                <a:cs typeface="Tahoma" pitchFamily="2"/>
              </a:rPr>
              <a:t>Nautical</a:t>
            </a:r>
            <a:r>
              <a:rPr lang="de-DE" dirty="0">
                <a:solidFill>
                  <a:srgbClr val="626464"/>
                </a:solidFill>
                <a:latin typeface="NDSFrutiger 45 Light" pitchFamily="18"/>
                <a:ea typeface="Arial Unicode MS" pitchFamily="2"/>
                <a:cs typeface="Tahoma" pitchFamily="2"/>
              </a:rPr>
              <a:t> </a:t>
            </a:r>
            <a:r>
              <a:rPr lang="de-DE" dirty="0" err="1">
                <a:solidFill>
                  <a:srgbClr val="626464"/>
                </a:solidFill>
                <a:latin typeface="NDSFrutiger 45 Light" pitchFamily="18"/>
                <a:ea typeface="Arial Unicode MS" pitchFamily="2"/>
                <a:cs typeface="Tahoma" pitchFamily="2"/>
              </a:rPr>
              <a:t>connections</a:t>
            </a:r>
            <a:endParaRPr lang="de-DE" dirty="0">
              <a:solidFill>
                <a:srgbClr val="626464"/>
              </a:solidFill>
              <a:latin typeface="NDSFrutiger 45 Light" pitchFamily="18"/>
              <a:ea typeface="Arial Unicode MS" pitchFamily="2"/>
              <a:cs typeface="Tahoma" pitchFamily="2"/>
            </a:endParaRPr>
          </a:p>
        </p:txBody>
      </p:sp>
      <p:pic>
        <p:nvPicPr>
          <p:cNvPr id="19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671" y="4643993"/>
            <a:ext cx="819708" cy="819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747" y="4609861"/>
            <a:ext cx="736028" cy="782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" name="Picture 1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18"/>
          <a:stretch/>
        </p:blipFill>
        <p:spPr bwMode="auto">
          <a:xfrm>
            <a:off x="6641162" y="4609861"/>
            <a:ext cx="1267666" cy="782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" name="Rechteck 21"/>
          <p:cNvSpPr/>
          <p:nvPr/>
        </p:nvSpPr>
        <p:spPr>
          <a:xfrm>
            <a:off x="1228312" y="6080017"/>
            <a:ext cx="18582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626464"/>
                </a:solidFill>
                <a:latin typeface="NDSFrutiger 45 Light" pitchFamily="18"/>
                <a:ea typeface="Arial Unicode MS" pitchFamily="2"/>
                <a:cs typeface="Tahoma" pitchFamily="2"/>
              </a:rPr>
              <a:t>Christmas Ball</a:t>
            </a:r>
          </a:p>
        </p:txBody>
      </p:sp>
      <p:pic>
        <p:nvPicPr>
          <p:cNvPr id="23" name="Picture 1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896" y="5232400"/>
            <a:ext cx="2339975" cy="162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24" name="Gruppieren 23"/>
          <p:cNvGrpSpPr/>
          <p:nvPr/>
        </p:nvGrpSpPr>
        <p:grpSpPr>
          <a:xfrm>
            <a:off x="4823724" y="5479587"/>
            <a:ext cx="2249686" cy="339811"/>
            <a:chOff x="4959350" y="4662488"/>
            <a:chExt cx="4040188" cy="736600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9350" y="4662488"/>
              <a:ext cx="3413125" cy="7270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26" name="Picture 5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4700" y="4668838"/>
              <a:ext cx="604838" cy="730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749045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15" grpId="0"/>
      <p:bldP spid="16" grpId="0"/>
      <p:bldP spid="7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30" descr="karte homepage fh"/>
          <p:cNvPicPr>
            <a:picLocks noChangeAspect="1" noChangeArrowheads="1"/>
          </p:cNvPicPr>
          <p:nvPr/>
        </p:nvPicPr>
        <p:blipFill>
          <a:blip r:embed="rId3" cstate="print">
            <a:lum bright="40000" contrast="-70000"/>
          </a:blip>
          <a:srcRect/>
          <a:stretch>
            <a:fillRect/>
          </a:stretch>
        </p:blipFill>
        <p:spPr bwMode="auto">
          <a:xfrm>
            <a:off x="2002714" y="983239"/>
            <a:ext cx="7141286" cy="5874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32" descr="anreiseplan_andreas Kopi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6806" y="952500"/>
            <a:ext cx="3493654" cy="5768391"/>
          </a:xfrm>
          <a:prstGeom prst="rect">
            <a:avLst/>
          </a:prstGeom>
          <a:noFill/>
          <a:effectLst>
            <a:outerShdw dist="107763" dir="2700000" algn="ctr" rotWithShape="0">
              <a:srgbClr val="808080"/>
            </a:outerShdw>
          </a:effectLst>
        </p:spPr>
      </p:pic>
      <p:sp>
        <p:nvSpPr>
          <p:cNvPr id="9" name="Line 1040"/>
          <p:cNvSpPr>
            <a:spLocks noChangeShapeType="1"/>
          </p:cNvSpPr>
          <p:nvPr/>
        </p:nvSpPr>
        <p:spPr bwMode="auto">
          <a:xfrm flipH="1" flipV="1">
            <a:off x="3049708" y="1888029"/>
            <a:ext cx="2938114" cy="1098361"/>
          </a:xfrm>
          <a:prstGeom prst="line">
            <a:avLst/>
          </a:prstGeom>
          <a:noFill/>
          <a:ln w="38100">
            <a:solidFill>
              <a:schemeClr val="tx1">
                <a:lumMod val="50000"/>
              </a:schemeClr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10" name="Line 1040"/>
          <p:cNvSpPr>
            <a:spLocks noChangeShapeType="1"/>
          </p:cNvSpPr>
          <p:nvPr/>
        </p:nvSpPr>
        <p:spPr bwMode="auto">
          <a:xfrm flipH="1" flipV="1">
            <a:off x="2907484" y="2503070"/>
            <a:ext cx="3080338" cy="1975381"/>
          </a:xfrm>
          <a:prstGeom prst="line">
            <a:avLst/>
          </a:prstGeom>
          <a:noFill/>
          <a:ln w="38100">
            <a:solidFill>
              <a:srgbClr val="2E303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11" name="Line 1036"/>
          <p:cNvSpPr>
            <a:spLocks noChangeShapeType="1"/>
          </p:cNvSpPr>
          <p:nvPr/>
        </p:nvSpPr>
        <p:spPr bwMode="auto">
          <a:xfrm flipH="1" flipV="1">
            <a:off x="2370845" y="5424932"/>
            <a:ext cx="743527" cy="403814"/>
          </a:xfrm>
          <a:prstGeom prst="line">
            <a:avLst/>
          </a:prstGeom>
          <a:noFill/>
          <a:ln w="38100">
            <a:solidFill>
              <a:srgbClr val="2E303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14" name="Line 1040"/>
          <p:cNvSpPr>
            <a:spLocks noChangeShapeType="1"/>
          </p:cNvSpPr>
          <p:nvPr/>
        </p:nvSpPr>
        <p:spPr bwMode="auto">
          <a:xfrm flipH="1">
            <a:off x="2971222" y="743254"/>
            <a:ext cx="3016599" cy="355972"/>
          </a:xfrm>
          <a:prstGeom prst="line">
            <a:avLst/>
          </a:prstGeom>
          <a:noFill/>
          <a:ln w="38100">
            <a:solidFill>
              <a:schemeClr val="tx1">
                <a:lumMod val="50000"/>
              </a:schemeClr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18" name="Rechteck 17"/>
          <p:cNvSpPr/>
          <p:nvPr/>
        </p:nvSpPr>
        <p:spPr>
          <a:xfrm>
            <a:off x="7222716" y="3258236"/>
            <a:ext cx="1544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>
                <a:solidFill>
                  <a:srgbClr val="333333"/>
                </a:solidFill>
                <a:latin typeface="arial" panose="020B0604020202020204" pitchFamily="34" charset="0"/>
              </a:rPr>
              <a:t>Main </a:t>
            </a:r>
            <a:r>
              <a:rPr lang="de-DE" dirty="0" err="1" smtClean="0">
                <a:solidFill>
                  <a:srgbClr val="333333"/>
                </a:solidFill>
                <a:latin typeface="arial" panose="020B0604020202020204" pitchFamily="34" charset="0"/>
              </a:rPr>
              <a:t>building</a:t>
            </a:r>
            <a:endParaRPr lang="de-DE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Rechteck 11"/>
          <p:cNvSpPr>
            <a:spLocks noChangeArrowheads="1"/>
          </p:cNvSpPr>
          <p:nvPr/>
        </p:nvSpPr>
        <p:spPr bwMode="auto">
          <a:xfrm>
            <a:off x="12516" y="352714"/>
            <a:ext cx="2877031" cy="56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06197" tIns="103099" rIns="206197" bIns="103099">
            <a:spAutoFit/>
          </a:bodyPr>
          <a:lstStyle/>
          <a:p>
            <a:pPr defTabSz="455613"/>
            <a:r>
              <a:rPr lang="de-DE" sz="2300" dirty="0" smtClean="0"/>
              <a:t>LIVING IN ELSFLETH</a:t>
            </a:r>
            <a:endParaRPr lang="de-DE" sz="2300" dirty="0"/>
          </a:p>
        </p:txBody>
      </p:sp>
      <p:pic>
        <p:nvPicPr>
          <p:cNvPr id="6146" name="Picture 2" descr="https://www.jade-hs.de/fileadmin/_migrated/pics/Wohnheim_Lienekanal_0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498" y="36758"/>
            <a:ext cx="2857500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www.jade-hs.de/fileadmin/_processed_/2/c/csm_Wohnen_Kartoffelkiste_02_7e8358c25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026" y="2213064"/>
            <a:ext cx="2857500" cy="185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www.jade-hs.de/fileadmin/_migrated/pics/Wohnen_Flaggenwohnheim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7448" y="4307513"/>
            <a:ext cx="2857500" cy="2171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s://www.jade-hs.de/fileadmin/_migrated/pics/Beluga-Villa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372" y="4766709"/>
            <a:ext cx="2838450" cy="212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eck 1"/>
          <p:cNvSpPr/>
          <p:nvPr/>
        </p:nvSpPr>
        <p:spPr>
          <a:xfrm>
            <a:off x="6873642" y="-40287"/>
            <a:ext cx="18950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dirty="0">
                <a:solidFill>
                  <a:srgbClr val="333333"/>
                </a:solidFill>
                <a:latin typeface="arial" panose="020B0604020202020204" pitchFamily="34" charset="0"/>
              </a:rPr>
              <a:t>S</a:t>
            </a:r>
            <a:r>
              <a:rPr lang="de-DE" sz="1600" dirty="0" smtClean="0">
                <a:solidFill>
                  <a:srgbClr val="333333"/>
                </a:solidFill>
                <a:latin typeface="arial" panose="020B0604020202020204" pitchFamily="34" charset="0"/>
              </a:rPr>
              <a:t>tudent </a:t>
            </a:r>
            <a:r>
              <a:rPr lang="de-DE" sz="1600" dirty="0" err="1" smtClean="0">
                <a:solidFill>
                  <a:srgbClr val="333333"/>
                </a:solidFill>
                <a:latin typeface="arial" panose="020B0604020202020204" pitchFamily="34" charset="0"/>
              </a:rPr>
              <a:t>residence</a:t>
            </a:r>
            <a:r>
              <a:rPr lang="de-DE" sz="1600" dirty="0" smtClean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</a:p>
          <a:p>
            <a:r>
              <a:rPr lang="de-DE" sz="1600" dirty="0" smtClean="0">
                <a:solidFill>
                  <a:srgbClr val="333333"/>
                </a:solidFill>
                <a:latin typeface="arial" panose="020B0604020202020204" pitchFamily="34" charset="0"/>
              </a:rPr>
              <a:t>„am </a:t>
            </a:r>
            <a:r>
              <a:rPr lang="de-DE" sz="1600" dirty="0" err="1" smtClean="0">
                <a:solidFill>
                  <a:srgbClr val="333333"/>
                </a:solidFill>
                <a:latin typeface="arial" panose="020B0604020202020204" pitchFamily="34" charset="0"/>
              </a:rPr>
              <a:t>Lienekanal</a:t>
            </a:r>
            <a:r>
              <a:rPr lang="de-DE" sz="1600" dirty="0" smtClean="0">
                <a:solidFill>
                  <a:srgbClr val="333333"/>
                </a:solidFill>
                <a:latin typeface="arial" panose="020B0604020202020204" pitchFamily="34" charset="0"/>
              </a:rPr>
              <a:t>“</a:t>
            </a:r>
            <a:endParaRPr lang="de-DE" sz="1600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7074882" y="2141099"/>
            <a:ext cx="19543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dirty="0">
                <a:solidFill>
                  <a:srgbClr val="333333"/>
                </a:solidFill>
                <a:latin typeface="arial" panose="020B0604020202020204" pitchFamily="34" charset="0"/>
              </a:rPr>
              <a:t>S</a:t>
            </a:r>
            <a:r>
              <a:rPr lang="de-DE" sz="1600" dirty="0" smtClean="0">
                <a:solidFill>
                  <a:srgbClr val="333333"/>
                </a:solidFill>
                <a:latin typeface="arial" panose="020B0604020202020204" pitchFamily="34" charset="0"/>
              </a:rPr>
              <a:t>tudent </a:t>
            </a:r>
            <a:r>
              <a:rPr lang="de-DE" sz="1600" dirty="0" err="1" smtClean="0">
                <a:solidFill>
                  <a:srgbClr val="333333"/>
                </a:solidFill>
                <a:latin typeface="arial" panose="020B0604020202020204" pitchFamily="34" charset="0"/>
              </a:rPr>
              <a:t>residence</a:t>
            </a:r>
            <a:r>
              <a:rPr lang="de-DE" sz="1600" dirty="0" smtClean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</a:p>
          <a:p>
            <a:r>
              <a:rPr lang="de-DE" sz="1600" dirty="0" smtClean="0">
                <a:solidFill>
                  <a:srgbClr val="333333"/>
                </a:solidFill>
                <a:latin typeface="arial" panose="020B0604020202020204" pitchFamily="34" charset="0"/>
              </a:rPr>
              <a:t>„Peterstraße II“</a:t>
            </a:r>
            <a:endParaRPr lang="de-DE" sz="1600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Rechteck 21"/>
          <p:cNvSpPr/>
          <p:nvPr/>
        </p:nvSpPr>
        <p:spPr>
          <a:xfrm>
            <a:off x="7070193" y="4239742"/>
            <a:ext cx="19543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dirty="0">
                <a:solidFill>
                  <a:srgbClr val="333333"/>
                </a:solidFill>
                <a:latin typeface="arial" panose="020B0604020202020204" pitchFamily="34" charset="0"/>
              </a:rPr>
              <a:t>S</a:t>
            </a:r>
            <a:r>
              <a:rPr lang="de-DE" sz="1600" dirty="0" smtClean="0">
                <a:solidFill>
                  <a:srgbClr val="333333"/>
                </a:solidFill>
                <a:latin typeface="arial" panose="020B0604020202020204" pitchFamily="34" charset="0"/>
              </a:rPr>
              <a:t>tudent </a:t>
            </a:r>
            <a:r>
              <a:rPr lang="de-DE" sz="1600" dirty="0" err="1" smtClean="0">
                <a:solidFill>
                  <a:srgbClr val="333333"/>
                </a:solidFill>
                <a:latin typeface="arial" panose="020B0604020202020204" pitchFamily="34" charset="0"/>
              </a:rPr>
              <a:t>residence</a:t>
            </a:r>
            <a:r>
              <a:rPr lang="de-DE" sz="1600" dirty="0" smtClean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</a:p>
          <a:p>
            <a:r>
              <a:rPr lang="de-DE" sz="1600" dirty="0" smtClean="0">
                <a:solidFill>
                  <a:srgbClr val="333333"/>
                </a:solidFill>
                <a:latin typeface="arial" panose="020B0604020202020204" pitchFamily="34" charset="0"/>
              </a:rPr>
              <a:t>„Peterstraße I“</a:t>
            </a:r>
            <a:endParaRPr lang="de-DE" sz="1600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Rechteck 22"/>
          <p:cNvSpPr/>
          <p:nvPr/>
        </p:nvSpPr>
        <p:spPr>
          <a:xfrm>
            <a:off x="4782432" y="4766709"/>
            <a:ext cx="125976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dirty="0" smtClean="0">
                <a:solidFill>
                  <a:srgbClr val="333333"/>
                </a:solidFill>
                <a:latin typeface="arial" panose="020B0604020202020204" pitchFamily="34" charset="0"/>
              </a:rPr>
              <a:t>Beluga Villa</a:t>
            </a:r>
            <a:endParaRPr lang="de-DE" sz="1600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Wolkenförmige Legende 11"/>
          <p:cNvSpPr/>
          <p:nvPr/>
        </p:nvSpPr>
        <p:spPr>
          <a:xfrm>
            <a:off x="3049708" y="1549124"/>
            <a:ext cx="3232655" cy="1846049"/>
          </a:xfrm>
          <a:prstGeom prst="cloudCallout">
            <a:avLst>
              <a:gd name="adj1" fmla="val -63169"/>
              <a:gd name="adj2" fmla="val 51427"/>
            </a:avLst>
          </a:prstGeom>
          <a:solidFill>
            <a:srgbClr val="FFFF00">
              <a:alpha val="5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3346648" y="2114392"/>
            <a:ext cx="31823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0090"/>
                </a:solidFill>
              </a:rPr>
              <a:t>The </a:t>
            </a:r>
            <a:r>
              <a:rPr lang="en-US" sz="1600" dirty="0" smtClean="0">
                <a:solidFill>
                  <a:srgbClr val="000090"/>
                </a:solidFill>
              </a:rPr>
              <a:t>secretarial office </a:t>
            </a:r>
            <a:r>
              <a:rPr lang="en-US" sz="1600" dirty="0">
                <a:solidFill>
                  <a:srgbClr val="000090"/>
                </a:solidFill>
              </a:rPr>
              <a:t>can also </a:t>
            </a:r>
            <a:endParaRPr lang="en-US" sz="1600" dirty="0" smtClean="0">
              <a:solidFill>
                <a:srgbClr val="000090"/>
              </a:solidFill>
            </a:endParaRPr>
          </a:p>
          <a:p>
            <a:r>
              <a:rPr lang="en-US" sz="1600" dirty="0" smtClean="0">
                <a:solidFill>
                  <a:srgbClr val="000090"/>
                </a:solidFill>
              </a:rPr>
              <a:t>help students finding </a:t>
            </a:r>
            <a:r>
              <a:rPr lang="en-US" sz="1600" dirty="0">
                <a:solidFill>
                  <a:srgbClr val="000090"/>
                </a:solidFill>
              </a:rPr>
              <a:t>privately </a:t>
            </a:r>
            <a:endParaRPr lang="en-US" sz="1600" dirty="0" smtClean="0">
              <a:solidFill>
                <a:srgbClr val="000090"/>
              </a:solidFill>
            </a:endParaRPr>
          </a:p>
          <a:p>
            <a:r>
              <a:rPr lang="en-US" sz="1600" dirty="0" smtClean="0">
                <a:solidFill>
                  <a:srgbClr val="000090"/>
                </a:solidFill>
              </a:rPr>
              <a:t>rented </a:t>
            </a:r>
            <a:r>
              <a:rPr lang="en-US" sz="1600" dirty="0">
                <a:solidFill>
                  <a:srgbClr val="000090"/>
                </a:solidFill>
              </a:rPr>
              <a:t>rooms and </a:t>
            </a:r>
            <a:r>
              <a:rPr lang="en-US" sz="1600" dirty="0" smtClean="0">
                <a:solidFill>
                  <a:srgbClr val="000090"/>
                </a:solidFill>
              </a:rPr>
              <a:t>flats</a:t>
            </a:r>
            <a:endParaRPr lang="de-DE" sz="16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19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30" descr="karte homepage fh"/>
          <p:cNvPicPr>
            <a:picLocks noChangeAspect="1" noChangeArrowheads="1"/>
          </p:cNvPicPr>
          <p:nvPr/>
        </p:nvPicPr>
        <p:blipFill>
          <a:blip r:embed="rId2" cstate="print">
            <a:lum bright="40000" contrast="-70000"/>
          </a:blip>
          <a:srcRect/>
          <a:stretch>
            <a:fillRect/>
          </a:stretch>
        </p:blipFill>
        <p:spPr bwMode="auto">
          <a:xfrm>
            <a:off x="2002714" y="952500"/>
            <a:ext cx="7141286" cy="5897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32" descr="anreiseplan_andreas Kopi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75" y="962241"/>
            <a:ext cx="3565861" cy="5800510"/>
          </a:xfrm>
          <a:prstGeom prst="rect">
            <a:avLst/>
          </a:prstGeom>
          <a:noFill/>
          <a:effectLst>
            <a:outerShdw dist="107763" dir="2700000" algn="ctr" rotWithShape="0">
              <a:srgbClr val="808080"/>
            </a:outerShdw>
          </a:effectLst>
        </p:spPr>
      </p:pic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88854" y="1721255"/>
            <a:ext cx="2901332" cy="134129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>
            <a:outerShdw dist="106915" dir="2700000" algn="ctr" rotWithShape="0">
              <a:srgbClr val="C0C0C0"/>
            </a:outerShdw>
          </a:effectLst>
        </p:spPr>
      </p:pic>
      <p:sp>
        <p:nvSpPr>
          <p:cNvPr id="9" name="Line 1040"/>
          <p:cNvSpPr>
            <a:spLocks noChangeShapeType="1"/>
          </p:cNvSpPr>
          <p:nvPr/>
        </p:nvSpPr>
        <p:spPr bwMode="auto">
          <a:xfrm flipH="1" flipV="1">
            <a:off x="3634140" y="1347589"/>
            <a:ext cx="2175475" cy="1367901"/>
          </a:xfrm>
          <a:prstGeom prst="line">
            <a:avLst/>
          </a:prstGeom>
          <a:noFill/>
          <a:ln w="38100">
            <a:solidFill>
              <a:schemeClr val="tx1">
                <a:lumMod val="50000"/>
              </a:schemeClr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10" name="Line 1040"/>
          <p:cNvSpPr>
            <a:spLocks noChangeShapeType="1"/>
          </p:cNvSpPr>
          <p:nvPr/>
        </p:nvSpPr>
        <p:spPr bwMode="auto">
          <a:xfrm flipH="1" flipV="1">
            <a:off x="3522462" y="2431858"/>
            <a:ext cx="2287153" cy="1816868"/>
          </a:xfrm>
          <a:prstGeom prst="line">
            <a:avLst/>
          </a:prstGeom>
          <a:noFill/>
          <a:ln w="38100">
            <a:solidFill>
              <a:srgbClr val="2E303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11" name="Line 1036"/>
          <p:cNvSpPr>
            <a:spLocks noChangeShapeType="1"/>
          </p:cNvSpPr>
          <p:nvPr/>
        </p:nvSpPr>
        <p:spPr bwMode="auto">
          <a:xfrm flipH="1" flipV="1">
            <a:off x="3144158" y="4587876"/>
            <a:ext cx="2665458" cy="1357534"/>
          </a:xfrm>
          <a:prstGeom prst="line">
            <a:avLst/>
          </a:prstGeom>
          <a:noFill/>
          <a:ln w="38100">
            <a:solidFill>
              <a:srgbClr val="2E303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pic>
        <p:nvPicPr>
          <p:cNvPr id="1028" name="Picture 4" descr="https://www.jade-hs.de/fileadmin/_migrated/pics/Weserstrasse_Suedos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854" y="3269679"/>
            <a:ext cx="2877874" cy="1883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imulatorgebÃ¤ud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854" y="5284990"/>
            <a:ext cx="2874128" cy="1564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Line 1040"/>
          <p:cNvSpPr>
            <a:spLocks noChangeShapeType="1"/>
          </p:cNvSpPr>
          <p:nvPr/>
        </p:nvSpPr>
        <p:spPr bwMode="auto">
          <a:xfrm flipH="1">
            <a:off x="3633075" y="1013485"/>
            <a:ext cx="2231317" cy="133138"/>
          </a:xfrm>
          <a:prstGeom prst="line">
            <a:avLst/>
          </a:prstGeom>
          <a:noFill/>
          <a:ln w="38100">
            <a:solidFill>
              <a:schemeClr val="tx1">
                <a:lumMod val="50000"/>
              </a:schemeClr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pic>
        <p:nvPicPr>
          <p:cNvPr id="1032" name="Picture 8" descr="Maritimes Forschungszentru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272" y="65988"/>
            <a:ext cx="2909478" cy="1528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eck 1"/>
          <p:cNvSpPr/>
          <p:nvPr/>
        </p:nvSpPr>
        <p:spPr>
          <a:xfrm>
            <a:off x="5885271" y="81563"/>
            <a:ext cx="25795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dirty="0">
                <a:solidFill>
                  <a:srgbClr val="333333"/>
                </a:solidFill>
                <a:latin typeface="arial" panose="020B0604020202020204" pitchFamily="34" charset="0"/>
              </a:rPr>
              <a:t>Maritime Research </a:t>
            </a:r>
            <a:r>
              <a:rPr lang="de-DE" sz="1600" dirty="0" smtClean="0">
                <a:solidFill>
                  <a:srgbClr val="333333"/>
                </a:solidFill>
                <a:latin typeface="arial" panose="020B0604020202020204" pitchFamily="34" charset="0"/>
              </a:rPr>
              <a:t>Center</a:t>
            </a:r>
            <a:endParaRPr lang="de-DE" sz="1600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5921293" y="1772921"/>
            <a:ext cx="17924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dirty="0">
                <a:solidFill>
                  <a:srgbClr val="333333"/>
                </a:solidFill>
                <a:latin typeface="arial" panose="020B0604020202020204" pitchFamily="34" charset="0"/>
              </a:rPr>
              <a:t>Maritime Campus</a:t>
            </a:r>
            <a:endParaRPr lang="de-DE" sz="1600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hteck 17"/>
          <p:cNvSpPr/>
          <p:nvPr/>
        </p:nvSpPr>
        <p:spPr>
          <a:xfrm>
            <a:off x="7222716" y="3258236"/>
            <a:ext cx="13901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dirty="0" smtClean="0">
                <a:solidFill>
                  <a:srgbClr val="333333"/>
                </a:solidFill>
                <a:latin typeface="arial" panose="020B0604020202020204" pitchFamily="34" charset="0"/>
              </a:rPr>
              <a:t>Main </a:t>
            </a:r>
            <a:r>
              <a:rPr lang="de-DE" sz="1600" dirty="0" err="1" smtClean="0">
                <a:solidFill>
                  <a:srgbClr val="333333"/>
                </a:solidFill>
                <a:latin typeface="arial" panose="020B0604020202020204" pitchFamily="34" charset="0"/>
              </a:rPr>
              <a:t>building</a:t>
            </a:r>
            <a:endParaRPr lang="de-DE" sz="1600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5864392" y="5246292"/>
            <a:ext cx="18117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dirty="0" smtClean="0">
                <a:solidFill>
                  <a:srgbClr val="333333"/>
                </a:solidFill>
                <a:latin typeface="arial" panose="020B0604020202020204" pitchFamily="34" charset="0"/>
              </a:rPr>
              <a:t>Simulator </a:t>
            </a:r>
            <a:r>
              <a:rPr lang="de-DE" sz="1600" dirty="0" err="1" smtClean="0">
                <a:solidFill>
                  <a:srgbClr val="333333"/>
                </a:solidFill>
                <a:latin typeface="arial" panose="020B0604020202020204" pitchFamily="34" charset="0"/>
              </a:rPr>
              <a:t>building</a:t>
            </a:r>
            <a:endParaRPr lang="de-DE" sz="1600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Rechteck 11"/>
          <p:cNvSpPr>
            <a:spLocks noChangeArrowheads="1"/>
          </p:cNvSpPr>
          <p:nvPr/>
        </p:nvSpPr>
        <p:spPr bwMode="auto">
          <a:xfrm>
            <a:off x="12516" y="352714"/>
            <a:ext cx="3779521" cy="56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06197" tIns="103099" rIns="206197" bIns="103099">
            <a:spAutoFit/>
          </a:bodyPr>
          <a:lstStyle/>
          <a:p>
            <a:pPr defTabSz="455613"/>
            <a:r>
              <a:rPr lang="de-DE" sz="2300" dirty="0" smtClean="0"/>
              <a:t>STUDY CAMPUS ELSFLETH</a:t>
            </a:r>
            <a:endParaRPr lang="de-DE" sz="2300" dirty="0"/>
          </a:p>
        </p:txBody>
      </p:sp>
    </p:spTree>
    <p:extLst>
      <p:ext uri="{BB962C8B-B14F-4D97-AF65-F5344CB8AC3E}">
        <p14:creationId xmlns:p14="http://schemas.microsoft.com/office/powerpoint/2010/main" val="3976561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Jade Hochschule_1">
  <a:themeElements>
    <a:clrScheme name="Jade Hochschule">
      <a:dk1>
        <a:srgbClr val="5B5F61"/>
      </a:dk1>
      <a:lt1>
        <a:sysClr val="window" lastClr="FFFFFF"/>
      </a:lt1>
      <a:dk2>
        <a:srgbClr val="C31924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Jade Hochschule">
      <a:majorFont>
        <a:latin typeface="Armada Regular"/>
        <a:ea typeface=""/>
        <a:cs typeface=""/>
      </a:majorFont>
      <a:minorFont>
        <a:latin typeface="NDSFrutiger 45 Light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Jade Hochschule _2">
  <a:themeElements>
    <a:clrScheme name="Jade Hochschule">
      <a:dk1>
        <a:srgbClr val="5B5F61"/>
      </a:dk1>
      <a:lt1>
        <a:sysClr val="window" lastClr="FFFFFF"/>
      </a:lt1>
      <a:dk2>
        <a:srgbClr val="C31924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Jade Hochschule">
      <a:majorFont>
        <a:latin typeface="Armada Regular"/>
        <a:ea typeface=""/>
        <a:cs typeface=""/>
      </a:majorFont>
      <a:minorFont>
        <a:latin typeface="NDSFrutiger 45 Light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1451</Words>
  <Application>Microsoft Office PowerPoint</Application>
  <PresentationFormat>Bildschirmpräsentation (4:3)</PresentationFormat>
  <Paragraphs>313</Paragraphs>
  <Slides>32</Slides>
  <Notes>12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12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32</vt:i4>
      </vt:variant>
    </vt:vector>
  </HeadingPairs>
  <TitlesOfParts>
    <vt:vector size="47" baseType="lpstr">
      <vt:lpstr>Arial Unicode MS</vt:lpstr>
      <vt:lpstr>ＭＳ Ｐゴシック</vt:lpstr>
      <vt:lpstr>Arial</vt:lpstr>
      <vt:lpstr>Arial</vt:lpstr>
      <vt:lpstr>Armada Regular</vt:lpstr>
      <vt:lpstr>BlairMdITC TT-Medium</vt:lpstr>
      <vt:lpstr>Calibri</vt:lpstr>
      <vt:lpstr>Calibri Light</vt:lpstr>
      <vt:lpstr>NDSFrutiger 45 Light</vt:lpstr>
      <vt:lpstr>StarSymbol</vt:lpstr>
      <vt:lpstr>Tahoma</vt:lpstr>
      <vt:lpstr>Wingdings</vt:lpstr>
      <vt:lpstr>Jade Hochschule_1</vt:lpstr>
      <vt:lpstr>Jade Hochschule _2</vt:lpstr>
      <vt:lpstr>Benutzerdefiniertes Design</vt:lpstr>
      <vt:lpstr>Department of Maritime and Logistics Studies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Elsfleth – Department of Maritime Studies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Maritime Dept presentation_English</dc:title>
  <dc:creator>laurentiu.chiotoroiu@jade-hs.de</dc:creator>
  <cp:lastModifiedBy>la1004@hs-woe.de</cp:lastModifiedBy>
  <cp:revision>230</cp:revision>
  <dcterms:created xsi:type="dcterms:W3CDTF">2015-09-18T17:22:11Z</dcterms:created>
  <dcterms:modified xsi:type="dcterms:W3CDTF">2018-04-26T13:50:23Z</dcterms:modified>
</cp:coreProperties>
</file>