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  <p:sldMasterId id="2147483654" r:id="rId2"/>
    <p:sldMasterId id="2147483665" r:id="rId3"/>
  </p:sldMasterIdLst>
  <p:notesMasterIdLst>
    <p:notesMasterId r:id="rId28"/>
  </p:notesMasterIdLst>
  <p:sldIdLst>
    <p:sldId id="268" r:id="rId4"/>
    <p:sldId id="270" r:id="rId5"/>
    <p:sldId id="301" r:id="rId6"/>
    <p:sldId id="323" r:id="rId7"/>
    <p:sldId id="272" r:id="rId8"/>
    <p:sldId id="302" r:id="rId9"/>
    <p:sldId id="324" r:id="rId10"/>
    <p:sldId id="314" r:id="rId11"/>
    <p:sldId id="273" r:id="rId12"/>
    <p:sldId id="274" r:id="rId13"/>
    <p:sldId id="276" r:id="rId14"/>
    <p:sldId id="277" r:id="rId15"/>
    <p:sldId id="326" r:id="rId16"/>
    <p:sldId id="325" r:id="rId17"/>
    <p:sldId id="306" r:id="rId18"/>
    <p:sldId id="315" r:id="rId19"/>
    <p:sldId id="333" r:id="rId20"/>
    <p:sldId id="329" r:id="rId21"/>
    <p:sldId id="330" r:id="rId22"/>
    <p:sldId id="313" r:id="rId23"/>
    <p:sldId id="334" r:id="rId24"/>
    <p:sldId id="336" r:id="rId25"/>
    <p:sldId id="335" r:id="rId26"/>
    <p:sldId id="328" r:id="rId27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1004@hs-woe.de" initials="" lastIdx="2" clrIdx="0">
    <p:extLst>
      <p:ext uri="{19B8F6BF-5375-455C-9EA6-DF929625EA0E}">
        <p15:presenceInfo xmlns:p15="http://schemas.microsoft.com/office/powerpoint/2012/main" userId="S-1-5-21-1775431519-2934389125-792940579-37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000091"/>
    <a:srgbClr val="000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13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92EB62-4241-444B-8ED1-2170D939354D}" type="datetimeFigureOut">
              <a:rPr lang="de-DE" smtClean="0"/>
              <a:t>25.04.2019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44110-32F8-9944-B520-D8BFB807DE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29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So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kind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Campus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entering</a:t>
            </a:r>
            <a:r>
              <a:rPr lang="de-DE" dirty="0" smtClean="0"/>
              <a:t> </a:t>
            </a:r>
            <a:r>
              <a:rPr lang="de-DE" dirty="0" err="1" smtClean="0"/>
              <a:t>today</a:t>
            </a:r>
            <a:r>
              <a:rPr lang="de-DE" dirty="0" smtClean="0"/>
              <a:t>? The </a:t>
            </a:r>
            <a:r>
              <a:rPr lang="de-DE" dirty="0" err="1" smtClean="0"/>
              <a:t>Dept</a:t>
            </a:r>
            <a:r>
              <a:rPr lang="de-DE" dirty="0" smtClean="0"/>
              <a:t>. </a:t>
            </a:r>
            <a:r>
              <a:rPr lang="de-DE" dirty="0" err="1" smtClean="0"/>
              <a:t>Of</a:t>
            </a:r>
            <a:r>
              <a:rPr lang="de-DE" dirty="0" smtClean="0"/>
              <a:t> Maritime Studies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oldest</a:t>
            </a:r>
            <a:r>
              <a:rPr lang="de-DE" dirty="0" smtClean="0"/>
              <a:t> maritime </a:t>
            </a:r>
            <a:r>
              <a:rPr lang="de-DE" dirty="0" err="1" smtClean="0"/>
              <a:t>school</a:t>
            </a:r>
            <a:r>
              <a:rPr lang="de-DE" dirty="0" smtClean="0"/>
              <a:t> in Germany. </a:t>
            </a:r>
            <a:r>
              <a:rPr lang="de-DE" dirty="0" err="1" smtClean="0"/>
              <a:t>It</a:t>
            </a:r>
            <a:r>
              <a:rPr lang="de-DE" dirty="0" smtClean="0"/>
              <a:t> was </a:t>
            </a:r>
            <a:r>
              <a:rPr lang="de-DE" dirty="0" err="1" smtClean="0"/>
              <a:t>founded</a:t>
            </a:r>
            <a:r>
              <a:rPr lang="de-DE" dirty="0" smtClean="0"/>
              <a:t> …</a:t>
            </a:r>
          </a:p>
          <a:p>
            <a:r>
              <a:rPr lang="de-DE" dirty="0" err="1" smtClean="0"/>
              <a:t>Where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name</a:t>
            </a:r>
            <a:r>
              <a:rPr lang="de-DE" dirty="0" smtClean="0"/>
              <a:t> </a:t>
            </a:r>
            <a:r>
              <a:rPr lang="de-DE" dirty="0" err="1" smtClean="0"/>
              <a:t>comes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? Not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probably</a:t>
            </a:r>
            <a:r>
              <a:rPr lang="de-DE" dirty="0" smtClean="0"/>
              <a:t> </a:t>
            </a:r>
            <a:r>
              <a:rPr lang="de-DE" dirty="0" err="1" smtClean="0"/>
              <a:t>thought</a:t>
            </a:r>
            <a:r>
              <a:rPr lang="de-DE" dirty="0" smtClean="0"/>
              <a:t>,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beautiful</a:t>
            </a:r>
            <a:r>
              <a:rPr lang="de-DE" dirty="0" smtClean="0"/>
              <a:t> ornamental </a:t>
            </a:r>
            <a:r>
              <a:rPr lang="de-DE" dirty="0" err="1" smtClean="0"/>
              <a:t>green</a:t>
            </a:r>
            <a:r>
              <a:rPr lang="de-DE" dirty="0" smtClean="0"/>
              <a:t> rock „</a:t>
            </a:r>
            <a:r>
              <a:rPr lang="de-DE" dirty="0" err="1" smtClean="0"/>
              <a:t>jade</a:t>
            </a:r>
            <a:r>
              <a:rPr lang="de-DE" dirty="0" smtClean="0"/>
              <a:t>“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44110-32F8-9944-B520-D8BFB807DE6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9810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44110-32F8-9944-B520-D8BFB807DE6C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715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44110-32F8-9944-B520-D8BFB807DE6C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2120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44110-32F8-9944-B520-D8BFB807DE6C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0128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4332240"/>
            <a:ext cx="6047640" cy="4811400"/>
          </a:xfrm>
        </p:spPr>
        <p:txBody>
          <a:bodyPr/>
          <a:lstStyle/>
          <a:p>
            <a:r>
              <a:rPr lang="de-DE" dirty="0" smtClean="0"/>
              <a:t>As a </a:t>
            </a:r>
            <a:r>
              <a:rPr lang="de-DE" dirty="0" err="1" smtClean="0"/>
              <a:t>public</a:t>
            </a:r>
            <a:r>
              <a:rPr lang="de-DE" dirty="0" smtClean="0"/>
              <a:t>-private </a:t>
            </a:r>
            <a:r>
              <a:rPr lang="de-DE" dirty="0" err="1" smtClean="0"/>
              <a:t>partnership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Jade Univ., </a:t>
            </a:r>
            <a:r>
              <a:rPr lang="de-DE" dirty="0" err="1" smtClean="0"/>
              <a:t>city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Elsfleth</a:t>
            </a:r>
            <a:r>
              <a:rPr lang="de-DE" dirty="0" smtClean="0"/>
              <a:t>, </a:t>
            </a:r>
            <a:r>
              <a:rPr lang="de-DE" dirty="0" err="1" smtClean="0"/>
              <a:t>state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Saxony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private </a:t>
            </a:r>
            <a:r>
              <a:rPr lang="de-DE" dirty="0" err="1" smtClean="0"/>
              <a:t>companies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Maritime Campus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created</a:t>
            </a:r>
            <a:r>
              <a:rPr lang="de-DE" dirty="0" smtClean="0"/>
              <a:t> a </a:t>
            </a:r>
            <a:r>
              <a:rPr lang="de-DE" dirty="0" err="1" smtClean="0"/>
              <a:t>unique</a:t>
            </a:r>
            <a:r>
              <a:rPr lang="de-DE" dirty="0" smtClean="0"/>
              <a:t> </a:t>
            </a:r>
            <a:r>
              <a:rPr lang="de-DE" dirty="0" err="1" smtClean="0"/>
              <a:t>competence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center</a:t>
            </a:r>
            <a:r>
              <a:rPr lang="de-DE" baseline="0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6181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 </a:t>
            </a:r>
            <a:r>
              <a:rPr lang="de-DE" dirty="0" err="1" smtClean="0"/>
              <a:t>want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emphasize</a:t>
            </a:r>
            <a:r>
              <a:rPr lang="de-DE" dirty="0" smtClean="0"/>
              <a:t> </a:t>
            </a:r>
            <a:r>
              <a:rPr lang="de-DE" dirty="0" err="1" smtClean="0"/>
              <a:t>once</a:t>
            </a:r>
            <a:r>
              <a:rPr lang="de-DE" dirty="0" smtClean="0"/>
              <a:t> </a:t>
            </a:r>
            <a:r>
              <a:rPr lang="de-DE" dirty="0" err="1" smtClean="0"/>
              <a:t>again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contact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lecturers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, due </a:t>
            </a:r>
            <a:r>
              <a:rPr lang="de-DE" dirty="0" err="1" smtClean="0"/>
              <a:t>to</a:t>
            </a:r>
            <a:r>
              <a:rPr lang="de-DE" dirty="0" smtClean="0"/>
              <a:t> relative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nr.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fact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lectures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offered</a:t>
            </a:r>
            <a:r>
              <a:rPr lang="de-DE" dirty="0" smtClean="0"/>
              <a:t> in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groups</a:t>
            </a:r>
            <a:r>
              <a:rPr lang="de-DE" dirty="0" smtClean="0"/>
              <a:t> – </a:t>
            </a:r>
            <a:r>
              <a:rPr lang="de-DE" dirty="0" err="1" smtClean="0"/>
              <a:t>average</a:t>
            </a:r>
            <a:r>
              <a:rPr lang="de-DE" dirty="0" smtClean="0"/>
              <a:t> </a:t>
            </a:r>
            <a:r>
              <a:rPr lang="de-DE" dirty="0" err="1" smtClean="0"/>
              <a:t>group</a:t>
            </a:r>
            <a:r>
              <a:rPr lang="de-DE" dirty="0" smtClean="0"/>
              <a:t> </a:t>
            </a:r>
            <a:r>
              <a:rPr lang="de-DE" dirty="0" err="1" smtClean="0"/>
              <a:t>size</a:t>
            </a:r>
            <a:r>
              <a:rPr lang="de-DE" dirty="0" smtClean="0"/>
              <a:t> 20…30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44110-32F8-9944-B520-D8BFB807DE6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386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As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see</a:t>
            </a:r>
            <a:r>
              <a:rPr lang="de-DE" dirty="0" smtClean="0"/>
              <a:t>, </a:t>
            </a:r>
            <a:r>
              <a:rPr lang="de-DE" dirty="0" err="1" smtClean="0"/>
              <a:t>nautical</a:t>
            </a:r>
            <a:r>
              <a:rPr lang="de-DE" dirty="0" smtClean="0"/>
              <a:t> Science </a:t>
            </a:r>
            <a:r>
              <a:rPr lang="de-DE" dirty="0" err="1" smtClean="0"/>
              <a:t>studies</a:t>
            </a:r>
            <a:r>
              <a:rPr lang="de-DE" dirty="0" smtClean="0"/>
              <a:t> </a:t>
            </a:r>
            <a:r>
              <a:rPr lang="de-DE" dirty="0" err="1" smtClean="0"/>
              <a:t>cover</a:t>
            </a:r>
            <a:r>
              <a:rPr lang="de-DE" dirty="0" smtClean="0"/>
              <a:t> a </a:t>
            </a:r>
            <a:r>
              <a:rPr lang="de-DE" dirty="0" err="1" smtClean="0"/>
              <a:t>wide</a:t>
            </a:r>
            <a:r>
              <a:rPr lang="de-DE" dirty="0" smtClean="0"/>
              <a:t> </a:t>
            </a:r>
            <a:r>
              <a:rPr lang="de-DE" dirty="0" err="1" smtClean="0"/>
              <a:t>range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subjects</a:t>
            </a:r>
            <a:r>
              <a:rPr lang="de-DE" dirty="0" smtClean="0"/>
              <a:t>. </a:t>
            </a:r>
          </a:p>
          <a:p>
            <a:r>
              <a:rPr lang="de-DE" dirty="0" smtClean="0"/>
              <a:t>Basic (</a:t>
            </a:r>
            <a:r>
              <a:rPr lang="de-DE" dirty="0" err="1" smtClean="0"/>
              <a:t>core</a:t>
            </a:r>
            <a:r>
              <a:rPr lang="de-DE" dirty="0" smtClean="0"/>
              <a:t>) </a:t>
            </a:r>
            <a:r>
              <a:rPr lang="de-DE" dirty="0" err="1" smtClean="0"/>
              <a:t>studies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taught</a:t>
            </a:r>
            <a:r>
              <a:rPr lang="de-DE" dirty="0" smtClean="0"/>
              <a:t> in 3 </a:t>
            </a:r>
            <a:r>
              <a:rPr lang="de-DE" dirty="0" err="1" smtClean="0"/>
              <a:t>semesters</a:t>
            </a:r>
            <a:r>
              <a:rPr lang="de-DE" dirty="0" smtClean="0"/>
              <a:t> (1,2 </a:t>
            </a:r>
            <a:r>
              <a:rPr lang="de-DE" dirty="0" err="1" smtClean="0"/>
              <a:t>and</a:t>
            </a:r>
            <a:r>
              <a:rPr lang="de-DE" dirty="0" smtClean="0"/>
              <a:t> 3). The </a:t>
            </a:r>
            <a:r>
              <a:rPr lang="de-DE" dirty="0" err="1" smtClean="0"/>
              <a:t>applied</a:t>
            </a:r>
            <a:r>
              <a:rPr lang="de-DE" dirty="0" smtClean="0"/>
              <a:t> (</a:t>
            </a:r>
            <a:r>
              <a:rPr lang="de-DE" dirty="0" err="1" smtClean="0"/>
              <a:t>main</a:t>
            </a:r>
            <a:r>
              <a:rPr lang="de-DE" dirty="0" smtClean="0"/>
              <a:t>) </a:t>
            </a:r>
            <a:r>
              <a:rPr lang="de-DE" dirty="0" err="1" smtClean="0"/>
              <a:t>subjects</a:t>
            </a:r>
            <a:r>
              <a:rPr lang="de-DE" dirty="0" smtClean="0"/>
              <a:t> </a:t>
            </a: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4th </a:t>
            </a:r>
            <a:r>
              <a:rPr lang="de-DE" dirty="0" err="1" smtClean="0"/>
              <a:t>semester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refer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specific</a:t>
            </a:r>
            <a:r>
              <a:rPr lang="de-DE" dirty="0" smtClean="0"/>
              <a:t> </a:t>
            </a:r>
            <a:r>
              <a:rPr lang="de-DE" dirty="0" err="1" smtClean="0"/>
              <a:t>topics</a:t>
            </a:r>
            <a:r>
              <a:rPr lang="de-DE" dirty="0" smtClean="0"/>
              <a:t> </a:t>
            </a:r>
            <a:r>
              <a:rPr lang="de-DE" dirty="0" err="1" smtClean="0"/>
              <a:t>necessary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working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captain</a:t>
            </a:r>
            <a:r>
              <a:rPr lang="de-DE" dirty="0" smtClean="0"/>
              <a:t>. </a:t>
            </a:r>
            <a:r>
              <a:rPr lang="de-DE" dirty="0" err="1" smtClean="0"/>
              <a:t>Elective</a:t>
            </a:r>
            <a:r>
              <a:rPr lang="de-DE" dirty="0" smtClean="0"/>
              <a:t>/optional </a:t>
            </a:r>
            <a:r>
              <a:rPr lang="de-DE" dirty="0" err="1" smtClean="0"/>
              <a:t>courses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offered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all </a:t>
            </a:r>
            <a:r>
              <a:rPr lang="de-DE" dirty="0" err="1" smtClean="0"/>
              <a:t>study</a:t>
            </a:r>
            <a:r>
              <a:rPr lang="de-DE" dirty="0" smtClean="0"/>
              <a:t> </a:t>
            </a:r>
            <a:r>
              <a:rPr lang="de-DE" dirty="0" err="1" smtClean="0"/>
              <a:t>courses</a:t>
            </a:r>
            <a:r>
              <a:rPr lang="de-DE" dirty="0" smtClean="0"/>
              <a:t>: Tanker </a:t>
            </a:r>
            <a:r>
              <a:rPr lang="de-DE" dirty="0" err="1" smtClean="0"/>
              <a:t>course</a:t>
            </a:r>
            <a:r>
              <a:rPr lang="de-DE" dirty="0" smtClean="0"/>
              <a:t>, DP, 750 kW etc.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44110-32F8-9944-B520-D8BFB807DE6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9008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4331880"/>
            <a:ext cx="6047640" cy="4811400"/>
          </a:xfrm>
        </p:spPr>
        <p:txBody>
          <a:bodyPr/>
          <a:lstStyle/>
          <a:p>
            <a:r>
              <a:rPr lang="de-DE" dirty="0" smtClean="0"/>
              <a:t>Small </a:t>
            </a:r>
            <a:r>
              <a:rPr lang="de-DE" dirty="0" err="1" smtClean="0"/>
              <a:t>groups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 (2-3) </a:t>
            </a:r>
            <a:r>
              <a:rPr lang="de-DE" dirty="0" err="1" smtClean="0"/>
              <a:t>spend</a:t>
            </a:r>
            <a:r>
              <a:rPr lang="de-DE" dirty="0" smtClean="0"/>
              <a:t> a total </a:t>
            </a:r>
            <a:r>
              <a:rPr lang="de-DE" dirty="0" err="1" smtClean="0"/>
              <a:t>of</a:t>
            </a:r>
            <a:r>
              <a:rPr lang="de-DE" dirty="0" smtClean="0"/>
              <a:t> 160 </a:t>
            </a:r>
            <a:r>
              <a:rPr lang="de-DE" dirty="0" err="1" smtClean="0"/>
              <a:t>hrs</a:t>
            </a:r>
            <a:r>
              <a:rPr lang="de-DE" dirty="0" smtClean="0"/>
              <a:t> in </a:t>
            </a:r>
            <a:r>
              <a:rPr lang="de-DE" dirty="0" err="1" smtClean="0"/>
              <a:t>ship</a:t>
            </a:r>
            <a:r>
              <a:rPr lang="de-DE" dirty="0" smtClean="0"/>
              <a:t> </a:t>
            </a:r>
            <a:r>
              <a:rPr lang="de-DE" dirty="0" err="1" smtClean="0"/>
              <a:t>handling</a:t>
            </a:r>
            <a:r>
              <a:rPr lang="de-DE" dirty="0" smtClean="0"/>
              <a:t> </a:t>
            </a:r>
            <a:r>
              <a:rPr lang="de-DE" dirty="0" err="1" smtClean="0"/>
              <a:t>simulator</a:t>
            </a:r>
            <a:r>
              <a:rPr lang="de-DE" dirty="0" smtClean="0"/>
              <a:t> </a:t>
            </a:r>
            <a:r>
              <a:rPr lang="de-DE" dirty="0" err="1" smtClean="0"/>
              <a:t>during</a:t>
            </a:r>
            <a:r>
              <a:rPr lang="de-DE" dirty="0" smtClean="0"/>
              <a:t> 3 </a:t>
            </a:r>
            <a:r>
              <a:rPr lang="de-DE" dirty="0" err="1" smtClean="0"/>
              <a:t>semesters</a:t>
            </a:r>
            <a:r>
              <a:rPr lang="de-DE" dirty="0" smtClean="0"/>
              <a:t>: 5, 6 </a:t>
            </a:r>
            <a:r>
              <a:rPr lang="de-DE" dirty="0" err="1" smtClean="0"/>
              <a:t>and</a:t>
            </a:r>
            <a:r>
              <a:rPr lang="de-DE" dirty="0" smtClean="0"/>
              <a:t> 8.</a:t>
            </a:r>
          </a:p>
          <a:p>
            <a:r>
              <a:rPr lang="de-DE" dirty="0" smtClean="0"/>
              <a:t>This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largest</a:t>
            </a:r>
            <a:r>
              <a:rPr lang="de-DE" dirty="0" smtClean="0"/>
              <a:t> </a:t>
            </a:r>
            <a:r>
              <a:rPr lang="de-DE" dirty="0" err="1" smtClean="0"/>
              <a:t>proportion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training</a:t>
            </a:r>
            <a:r>
              <a:rPr lang="de-DE" dirty="0" smtClean="0"/>
              <a:t> in </a:t>
            </a:r>
            <a:r>
              <a:rPr lang="de-DE" dirty="0" err="1" smtClean="0"/>
              <a:t>simulators</a:t>
            </a:r>
            <a:r>
              <a:rPr lang="de-DE" dirty="0" smtClean="0"/>
              <a:t> in </a:t>
            </a:r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maritime univ.</a:t>
            </a:r>
            <a:r>
              <a:rPr lang="de-DE" baseline="0" dirty="0" smtClean="0"/>
              <a:t> in Germany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8030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In </a:t>
            </a:r>
            <a:r>
              <a:rPr lang="de-DE" dirty="0" err="1" smtClean="0"/>
              <a:t>addition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possibility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participate</a:t>
            </a:r>
            <a:r>
              <a:rPr lang="de-DE" dirty="0" smtClean="0"/>
              <a:t> in </a:t>
            </a:r>
            <a:r>
              <a:rPr lang="de-DE" dirty="0" err="1" smtClean="0"/>
              <a:t>elective</a:t>
            </a:r>
            <a:r>
              <a:rPr lang="de-DE" dirty="0" smtClean="0"/>
              <a:t> </a:t>
            </a:r>
            <a:r>
              <a:rPr lang="de-DE" dirty="0" err="1" smtClean="0"/>
              <a:t>courses</a:t>
            </a:r>
            <a:r>
              <a:rPr lang="de-DE" dirty="0" smtClean="0"/>
              <a:t> like „DP </a:t>
            </a:r>
            <a:r>
              <a:rPr lang="de-DE" dirty="0" err="1" smtClean="0"/>
              <a:t>for</a:t>
            </a:r>
            <a:r>
              <a:rPr lang="de-DE" dirty="0" smtClean="0"/>
              <a:t> offshore </a:t>
            </a:r>
            <a:r>
              <a:rPr lang="de-DE" dirty="0" err="1" smtClean="0"/>
              <a:t>operations</a:t>
            </a:r>
            <a:r>
              <a:rPr lang="de-DE" dirty="0" smtClean="0"/>
              <a:t>“ in </a:t>
            </a:r>
            <a:r>
              <a:rPr lang="de-DE" dirty="0" err="1" smtClean="0"/>
              <a:t>the</a:t>
            </a:r>
            <a:r>
              <a:rPr lang="de-DE" dirty="0" smtClean="0"/>
              <a:t> DP </a:t>
            </a:r>
            <a:r>
              <a:rPr lang="de-DE" dirty="0" err="1" smtClean="0"/>
              <a:t>simulator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„Tanker Course“ 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LCH </a:t>
            </a:r>
            <a:r>
              <a:rPr lang="de-DE" baseline="0" dirty="0" err="1" smtClean="0"/>
              <a:t>sim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„TSM </a:t>
            </a:r>
            <a:r>
              <a:rPr lang="de-DE" baseline="0" dirty="0" err="1" smtClean="0"/>
              <a:t>Ship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Mechanics</a:t>
            </a:r>
            <a:r>
              <a:rPr lang="de-DE" baseline="0" dirty="0" smtClean="0"/>
              <a:t> 750 kW“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ERSim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44110-32F8-9944-B520-D8BFB807DE6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899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Sorry,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course</a:t>
            </a:r>
            <a:r>
              <a:rPr lang="de-DE" dirty="0" smtClean="0"/>
              <a:t> </a:t>
            </a:r>
            <a:r>
              <a:rPr lang="de-DE" dirty="0" err="1" smtClean="0"/>
              <a:t>plans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r>
              <a:rPr lang="de-DE" dirty="0" smtClean="0"/>
              <a:t> at </a:t>
            </a:r>
            <a:r>
              <a:rPr lang="de-DE" dirty="0" err="1" smtClean="0"/>
              <a:t>moment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in German </a:t>
            </a:r>
            <a:r>
              <a:rPr lang="de-DE" dirty="0" err="1" smtClean="0"/>
              <a:t>language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44110-32F8-9944-B520-D8BFB807DE6C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7872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3E5197-A765-425C-AC0F-40CF4C311F89}" type="slidenum">
              <a:rPr lang="de-DE" smtClean="0"/>
              <a:pPr/>
              <a:t>18</a:t>
            </a:fld>
            <a:endParaRPr lang="de-DE" smtClean="0"/>
          </a:p>
        </p:txBody>
      </p:sp>
      <p:sp>
        <p:nvSpPr>
          <p:cNvPr id="403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dirty="0" smtClean="0"/>
              <a:t>90 </a:t>
            </a:r>
            <a:r>
              <a:rPr lang="de-DE" dirty="0" err="1" smtClean="0"/>
              <a:t>Credit</a:t>
            </a:r>
            <a:r>
              <a:rPr lang="de-DE" dirty="0" smtClean="0"/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4257910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44110-32F8-9944-B520-D8BFB807DE6C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4458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552" y="6118448"/>
            <a:ext cx="7992888" cy="3348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7462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85268-EB0C-4330-AAAF-F4FF17162BF7}" type="datetime1">
              <a:rPr lang="de-DE" smtClean="0"/>
              <a:pPr/>
              <a:t>25.04.2019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 dirty="0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3"/>
          </p:nvPr>
        </p:nvSpPr>
        <p:spPr>
          <a:xfrm>
            <a:off x="468313" y="1268413"/>
            <a:ext cx="3382962" cy="460851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572000" y="1268413"/>
            <a:ext cx="3960813" cy="46815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5422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1"/>
          <p:cNvSpPr>
            <a:spLocks noGrp="1"/>
          </p:cNvSpPr>
          <p:nvPr>
            <p:ph type="title"/>
          </p:nvPr>
        </p:nvSpPr>
        <p:spPr>
          <a:xfrm>
            <a:off x="211651" y="0"/>
            <a:ext cx="6098205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Vom Zurechtfinden auf der Kugeloberfläche</a:t>
            </a:r>
            <a:endParaRPr lang="en-US" dirty="0"/>
          </a:p>
        </p:txBody>
      </p:sp>
      <p:sp>
        <p:nvSpPr>
          <p:cNvPr id="3" name="Datumsplatzhalter 4"/>
          <p:cNvSpPr>
            <a:spLocks noGrp="1"/>
          </p:cNvSpPr>
          <p:nvPr>
            <p:ph type="dt" sz="half" idx="10"/>
          </p:nvPr>
        </p:nvSpPr>
        <p:spPr>
          <a:xfrm>
            <a:off x="3175" y="6543675"/>
            <a:ext cx="1106488" cy="365125"/>
          </a:xfrm>
        </p:spPr>
        <p:txBody>
          <a:bodyPr/>
          <a:lstStyle>
            <a:lvl1pPr>
              <a:defRPr cap="small">
                <a:solidFill>
                  <a:srgbClr val="FFFFFF"/>
                </a:solidFill>
                <a:latin typeface="NDSFrutiger 45 Light"/>
                <a:cs typeface="NDSFrutiger 45 Light"/>
              </a:defRPr>
            </a:lvl1pPr>
          </a:lstStyle>
          <a:p>
            <a:pPr>
              <a:defRPr/>
            </a:pPr>
            <a:r>
              <a:rPr lang="de-DE"/>
              <a:t>26.06.2012</a:t>
            </a:r>
            <a:endParaRPr lang="en-US"/>
          </a:p>
        </p:txBody>
      </p:sp>
      <p:sp>
        <p:nvSpPr>
          <p:cNvPr id="4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604963" y="6543675"/>
            <a:ext cx="5881687" cy="365125"/>
          </a:xfrm>
        </p:spPr>
        <p:txBody>
          <a:bodyPr/>
          <a:lstStyle>
            <a:lvl1pPr>
              <a:defRPr cap="small">
                <a:solidFill>
                  <a:srgbClr val="FFFFFF"/>
                </a:solidFill>
                <a:latin typeface="NDSFrutiger 45 Light"/>
                <a:cs typeface="NDSFrutiger 45 Light"/>
              </a:defRPr>
            </a:lvl1pPr>
          </a:lstStyle>
          <a:p>
            <a:pPr>
              <a:defRPr/>
            </a:pPr>
            <a:r>
              <a:rPr lang="de-DE"/>
              <a:t>Studentin auf Probe</a:t>
            </a:r>
            <a:endParaRPr lang="en-US"/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940675" y="6543675"/>
            <a:ext cx="1120775" cy="365125"/>
          </a:xfrm>
          <a:prstGeom prst="rect">
            <a:avLst/>
          </a:prstGeom>
        </p:spPr>
        <p:txBody>
          <a:bodyPr/>
          <a:lstStyle>
            <a:lvl1pPr>
              <a:defRPr cap="small">
                <a:solidFill>
                  <a:srgbClr val="FFFFFF"/>
                </a:solidFill>
                <a:latin typeface="NDSFrutiger 45 Light"/>
                <a:cs typeface="NDSFrutiger 45 Light"/>
              </a:defRPr>
            </a:lvl1pPr>
          </a:lstStyle>
          <a:p>
            <a:pPr>
              <a:defRPr/>
            </a:pPr>
            <a:fld id="{6ABB756D-57C7-EA46-83A4-39AC173B4AF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21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11651" y="0"/>
            <a:ext cx="6098205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Vom Zurechtfinden auf der Kugeloberfläche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129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186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9679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163-C408-4DDF-A313-1E97635934F9}" type="datetimeFigureOut">
              <a:rPr lang="de-DE" smtClean="0"/>
              <a:t>25.04.2019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3209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163-C408-4DDF-A313-1E97635934F9}" type="datetimeFigureOut">
              <a:rPr lang="de-DE" smtClean="0"/>
              <a:t>25.04.2019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73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163-C408-4DDF-A313-1E97635934F9}" type="datetimeFigureOut">
              <a:rPr lang="de-DE" smtClean="0"/>
              <a:t>25.04.2019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3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163-C408-4DDF-A313-1E97635934F9}" type="datetimeFigureOut">
              <a:rPr lang="de-DE" smtClean="0"/>
              <a:t>25.04.2019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2233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163-C408-4DDF-A313-1E97635934F9}" type="datetimeFigureOut">
              <a:rPr lang="de-DE" smtClean="0"/>
              <a:t>25.04.2019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60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C31924"/>
              </a:buClr>
              <a:defRPr sz="18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C31924"/>
              </a:buClr>
              <a:defRPr sz="16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C31924"/>
              </a:buClr>
              <a:defRPr sz="14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C31924"/>
              </a:buClr>
              <a:defRPr sz="12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C89BF-8901-4CDB-8B38-832202374CAB}" type="datetime1">
              <a:rPr lang="de-DE" smtClean="0"/>
              <a:pPr/>
              <a:t>25.04.2019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710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163-C408-4DDF-A313-1E97635934F9}" type="datetimeFigureOut">
              <a:rPr lang="de-DE" smtClean="0"/>
              <a:t>25.04.2019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935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163-C408-4DDF-A313-1E97635934F9}" type="datetimeFigureOut">
              <a:rPr lang="de-DE" smtClean="0"/>
              <a:t>25.04.2019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1820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163-C408-4DDF-A313-1E97635934F9}" type="datetimeFigureOut">
              <a:rPr lang="de-DE" smtClean="0"/>
              <a:t>25.04.2019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061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163-C408-4DDF-A313-1E97635934F9}" type="datetimeFigureOut">
              <a:rPr lang="de-DE" smtClean="0"/>
              <a:t>25.04.2019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9841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163-C408-4DDF-A313-1E97635934F9}" type="datetimeFigureOut">
              <a:rPr lang="de-DE" smtClean="0"/>
              <a:t>25.04.2019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9324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163-C408-4DDF-A313-1E97635934F9}" type="datetimeFigureOut">
              <a:rPr lang="de-DE" smtClean="0"/>
              <a:t>25.04.2019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519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ufzählung gegenü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8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C31924"/>
              </a:buClr>
              <a:defRPr sz="24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C31924"/>
              </a:buClr>
              <a:defRPr sz="18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C31924"/>
              </a:buClr>
              <a:defRPr sz="18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8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C31924"/>
              </a:buClr>
              <a:defRPr sz="24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C31924"/>
              </a:buClr>
              <a:defRPr sz="18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C31924"/>
              </a:buClr>
              <a:defRPr sz="18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962B-B4A9-43A8-AB1C-A8B63385615D}" type="datetime1">
              <a:rPr lang="de-DE" smtClean="0"/>
              <a:pPr/>
              <a:t>25.04.2019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407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Aufzählung gegenüber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68761"/>
            <a:ext cx="4040188" cy="72008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268761"/>
            <a:ext cx="4041775" cy="72008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8CDC9-4318-4772-B60F-C4C2527FB258}" type="datetime1">
              <a:rPr lang="de-DE" smtClean="0"/>
              <a:pPr/>
              <a:t>25.04.2019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4972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mit Titel u.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82D8-BA6A-4319-A9E5-B8EE0582660C}" type="datetime1">
              <a:rPr lang="de-DE" smtClean="0"/>
              <a:pPr/>
              <a:t>25.04.2019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835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Aufzählung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268760"/>
            <a:ext cx="511175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32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C31924"/>
              </a:buClr>
              <a:defRPr sz="28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C31924"/>
              </a:buClr>
              <a:defRPr sz="24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9E87-FE16-4A6D-9132-8FDB20A8DA0D}" type="datetime1">
              <a:rPr lang="de-DE" smtClean="0"/>
              <a:pPr/>
              <a:t>25.04.2019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5626968" cy="11430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0245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821904" y="2492896"/>
            <a:ext cx="5486400" cy="3458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35696" y="1268760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AD80-8FC4-4B82-BDB2-BEA06A224ED2}" type="datetime1">
              <a:rPr lang="de-DE" smtClean="0"/>
              <a:pPr/>
              <a:t>25.04.2019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5626968" cy="11430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7436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540D6-950B-4AB0-9D02-B46EDD02B89F}" type="datetime1">
              <a:rPr lang="de-DE" smtClean="0"/>
              <a:pPr/>
              <a:t>25.04.2019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683568" y="1412776"/>
            <a:ext cx="2787170" cy="40324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>
          <a:xfrm>
            <a:off x="4284663" y="1268413"/>
            <a:ext cx="4103687" cy="4824412"/>
          </a:xfrm>
          <a:prstGeom prst="rect">
            <a:avLst/>
          </a:prstGeom>
        </p:spPr>
        <p:txBody>
          <a:bodyPr/>
          <a:lstStyle>
            <a:lvl1pPr marL="1588" indent="0">
              <a:lnSpc>
                <a:spcPct val="100000"/>
              </a:lnSpc>
              <a:spcBef>
                <a:spcPts val="200"/>
              </a:spcBef>
              <a:buFontTx/>
              <a:buNone/>
              <a:tabLst>
                <a:tab pos="900000" algn="l"/>
              </a:tabLst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spcBef>
                <a:spcPts val="0"/>
              </a:spcBef>
              <a:buFontTx/>
              <a:buNone/>
              <a:defRPr/>
            </a:lvl2pPr>
            <a:lvl3pPr indent="0">
              <a:spcBef>
                <a:spcPts val="0"/>
              </a:spcBef>
              <a:buFontTx/>
              <a:buNone/>
              <a:defRPr/>
            </a:lvl3pPr>
            <a:lvl4pPr indent="0">
              <a:spcBef>
                <a:spcPts val="0"/>
              </a:spcBef>
              <a:buFontTx/>
              <a:buNone/>
              <a:defRPr/>
            </a:lvl4pPr>
            <a:lvl5pPr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67421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85847-9CF9-44A6-9157-59DB685385C3}" type="datetime1">
              <a:rPr lang="de-DE" smtClean="0"/>
              <a:pPr/>
              <a:t>25.04.2019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 dirty="0"/>
          </a:p>
        </p:txBody>
      </p:sp>
      <p:sp>
        <p:nvSpPr>
          <p:cNvPr id="7" name="Diagrammplatzhalter 6"/>
          <p:cNvSpPr>
            <a:spLocks noGrp="1"/>
          </p:cNvSpPr>
          <p:nvPr>
            <p:ph type="chart" sz="quarter" idx="13"/>
          </p:nvPr>
        </p:nvSpPr>
        <p:spPr>
          <a:xfrm>
            <a:off x="468313" y="1268413"/>
            <a:ext cx="8135937" cy="47529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615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7544" y="27180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Profil Maritime Technik</a:t>
            </a:r>
            <a:endParaRPr lang="de-DE" dirty="0"/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0" y="4752000"/>
            <a:ext cx="9144000" cy="0"/>
          </a:xfrm>
          <a:prstGeom prst="line">
            <a:avLst/>
          </a:prstGeom>
          <a:ln w="6350" cmpd="sng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915" y="395816"/>
            <a:ext cx="2624858" cy="1232984"/>
          </a:xfrm>
          <a:prstGeom prst="rect">
            <a:avLst/>
          </a:prstGeom>
        </p:spPr>
      </p:pic>
      <p:cxnSp>
        <p:nvCxnSpPr>
          <p:cNvPr id="9" name="Gerader Verbinder 10"/>
          <p:cNvCxnSpPr/>
          <p:nvPr userDrawn="1"/>
        </p:nvCxnSpPr>
        <p:spPr>
          <a:xfrm>
            <a:off x="0" y="4717448"/>
            <a:ext cx="9144000" cy="0"/>
          </a:xfrm>
          <a:prstGeom prst="line">
            <a:avLst/>
          </a:prstGeom>
          <a:ln w="6350" cmpd="sng">
            <a:solidFill>
              <a:srgbClr val="30323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76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5B5F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46" y="44624"/>
            <a:ext cx="1716743" cy="80641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49503" y="-27384"/>
            <a:ext cx="5626968" cy="94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Profil Maritime Technik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98562" y="651318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Titel oder Kapitel des Vortrags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31562" y="65131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2BBC6D-92AF-4505-8904-A4FC390E0922}" type="datetime1">
              <a:rPr lang="de-DE" smtClean="0"/>
              <a:pPr/>
              <a:t>25.04.2019</a:t>
            </a:fld>
            <a:endParaRPr lang="de-DE" dirty="0"/>
          </a:p>
        </p:txBody>
      </p:sp>
      <p:sp>
        <p:nvSpPr>
          <p:cNvPr id="10" name="Text Box 29"/>
          <p:cNvSpPr txBox="1">
            <a:spLocks noChangeArrowheads="1"/>
          </p:cNvSpPr>
          <p:nvPr userDrawn="1"/>
        </p:nvSpPr>
        <p:spPr bwMode="auto">
          <a:xfrm>
            <a:off x="6516216" y="6532695"/>
            <a:ext cx="2160240" cy="34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06197" tIns="103099" rIns="206197" bIns="103099">
            <a:prstTxWarp prst="textNoShape">
              <a:avLst/>
            </a:prstTxWarp>
            <a:spAutoFit/>
          </a:bodyPr>
          <a:lstStyle/>
          <a:p>
            <a:pPr algn="r"/>
            <a:fld id="{61221779-8891-234B-818B-591DB7D9EDD5}" type="slidenum">
              <a:rPr lang="de-DE" sz="9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‹Nr.›</a:t>
            </a:fld>
            <a:endParaRPr lang="de-DE" sz="900" dirty="0">
              <a:solidFill>
                <a:srgbClr val="4B4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-23091" y="6556132"/>
            <a:ext cx="9144000" cy="0"/>
          </a:xfrm>
          <a:prstGeom prst="line">
            <a:avLst/>
          </a:prstGeom>
          <a:ln w="12700">
            <a:solidFill>
              <a:srgbClr val="ACAE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Gerader Verbinder 6"/>
          <p:cNvCxnSpPr/>
          <p:nvPr userDrawn="1"/>
        </p:nvCxnSpPr>
        <p:spPr>
          <a:xfrm>
            <a:off x="0" y="943272"/>
            <a:ext cx="9144000" cy="0"/>
          </a:xfrm>
          <a:prstGeom prst="line">
            <a:avLst/>
          </a:prstGeom>
          <a:ln w="6350" cmpd="sng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0"/>
          <p:cNvCxnSpPr/>
          <p:nvPr userDrawn="1"/>
        </p:nvCxnSpPr>
        <p:spPr>
          <a:xfrm>
            <a:off x="0" y="908720"/>
            <a:ext cx="9144000" cy="0"/>
          </a:xfrm>
          <a:prstGeom prst="line">
            <a:avLst/>
          </a:prstGeom>
          <a:ln w="6350" cmpd="sng">
            <a:solidFill>
              <a:srgbClr val="30323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46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77" r:id="rId10"/>
    <p:sldLayoutId id="2147483678" r:id="rId11"/>
    <p:sldLayoutId id="2147483679" r:id="rId12"/>
    <p:sldLayoutId id="2147483680" r:id="rId13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000" kern="1200" cap="all" baseline="0">
          <a:solidFill>
            <a:srgbClr val="4B4E4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BD163-C408-4DDF-A313-1E97635934F9}" type="datetimeFigureOut">
              <a:rPr lang="de-DE" smtClean="0"/>
              <a:t>25.04.2019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893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3880" y="2105018"/>
            <a:ext cx="7887538" cy="11430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j-lt"/>
              </a:rPr>
              <a:t>Department of Maritime and </a:t>
            </a:r>
            <a:r>
              <a:rPr lang="en-US" sz="4000" dirty="0" smtClean="0">
                <a:latin typeface="+mj-lt"/>
              </a:rPr>
              <a:t>Logistics Studies</a:t>
            </a:r>
            <a:endParaRPr lang="de-DE" sz="4000" dirty="0">
              <a:latin typeface="+mj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866037" y="5451311"/>
            <a:ext cx="4356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latin typeface="Armada Light" panose="02000603030000020004" pitchFamily="50" charset="0"/>
              </a:rPr>
              <a:t>International </a:t>
            </a:r>
            <a:r>
              <a:rPr lang="de-DE" sz="1600" dirty="0" err="1" smtClean="0">
                <a:latin typeface="Armada Light" panose="02000603030000020004" pitchFamily="50" charset="0"/>
              </a:rPr>
              <a:t>Week</a:t>
            </a:r>
            <a:r>
              <a:rPr lang="de-DE" sz="1600" dirty="0" smtClean="0">
                <a:latin typeface="Armada Light" panose="02000603030000020004" pitchFamily="50" charset="0"/>
              </a:rPr>
              <a:t> 23rd – 27th April 2019</a:t>
            </a:r>
            <a:endParaRPr lang="de-DE" sz="1600" dirty="0">
              <a:latin typeface="Armada Light" panose="02000603030000020004" pitchFamily="50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539432" y="5789865"/>
            <a:ext cx="2168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latin typeface="Armada Light" panose="02000603030000020004" pitchFamily="50" charset="0"/>
              </a:rPr>
              <a:t>Laurentiu </a:t>
            </a:r>
            <a:r>
              <a:rPr lang="de-DE" sz="1600" dirty="0" err="1" smtClean="0">
                <a:latin typeface="Armada Light" panose="02000603030000020004" pitchFamily="50" charset="0"/>
              </a:rPr>
              <a:t>Chiotoroiu</a:t>
            </a:r>
            <a:endParaRPr lang="de-DE" sz="1600" dirty="0">
              <a:latin typeface="Armada Light" panose="020006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95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3002180" y="5375700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3002180" y="4945475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3002180" y="4532981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3002180" y="4116807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3002180" y="3682246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3002180" y="3256808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3002180" y="2844314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4953544" y="5375700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953544" y="4945475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953544" y="4532981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4953544" y="4116807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4953544" y="3682246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4953544" y="3256808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4953544" y="2844314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6925384" y="5375700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6925384" y="4945475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>
            <a:off x="6925384" y="4532981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6925384" y="4116807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6925384" y="3682246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6925384" y="3256808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6925384" y="2844314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/>
          <p:cNvSpPr/>
          <p:nvPr/>
        </p:nvSpPr>
        <p:spPr>
          <a:xfrm>
            <a:off x="3002180" y="2455329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itel 1"/>
          <p:cNvSpPr txBox="1">
            <a:spLocks/>
          </p:cNvSpPr>
          <p:nvPr/>
        </p:nvSpPr>
        <p:spPr>
          <a:xfrm>
            <a:off x="1574297" y="5833501"/>
            <a:ext cx="7003548" cy="764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dirty="0" smtClean="0"/>
              <a:t>SPO              NS 		      SHW		        ILM</a:t>
            </a:r>
            <a:endParaRPr lang="de-DE" sz="2400" dirty="0"/>
          </a:p>
        </p:txBody>
      </p:sp>
      <p:cxnSp>
        <p:nvCxnSpPr>
          <p:cNvPr id="33" name="Gerade Verbindung 32"/>
          <p:cNvCxnSpPr/>
          <p:nvPr/>
        </p:nvCxnSpPr>
        <p:spPr>
          <a:xfrm>
            <a:off x="154432" y="2455329"/>
            <a:ext cx="0" cy="33328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154432" y="2455329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154432" y="2867823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154432" y="3255615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>
            <a:off x="154432" y="3682246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154432" y="4116807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>
            <a:off x="154432" y="4532981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154432" y="4945475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154432" y="5375700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>
            <a:off x="139131" y="5785172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573112" y="2470628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8</a:t>
            </a:r>
            <a:endParaRPr lang="de-DE" b="1" i="1" dirty="0"/>
          </a:p>
        </p:txBody>
      </p:sp>
      <p:sp>
        <p:nvSpPr>
          <p:cNvPr id="44" name="Textfeld 43"/>
          <p:cNvSpPr txBox="1"/>
          <p:nvPr/>
        </p:nvSpPr>
        <p:spPr>
          <a:xfrm>
            <a:off x="557207" y="2886283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/>
              <a:t>7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557207" y="3312914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6</a:t>
            </a:r>
            <a:endParaRPr lang="de-DE" b="1" i="1" dirty="0"/>
          </a:p>
        </p:txBody>
      </p:sp>
      <p:sp>
        <p:nvSpPr>
          <p:cNvPr id="46" name="Textfeld 45"/>
          <p:cNvSpPr txBox="1"/>
          <p:nvPr/>
        </p:nvSpPr>
        <p:spPr>
          <a:xfrm>
            <a:off x="541302" y="3698353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5</a:t>
            </a:r>
            <a:endParaRPr lang="de-DE" b="1" i="1" dirty="0"/>
          </a:p>
        </p:txBody>
      </p:sp>
      <p:sp>
        <p:nvSpPr>
          <p:cNvPr id="47" name="Textfeld 46"/>
          <p:cNvSpPr txBox="1"/>
          <p:nvPr/>
        </p:nvSpPr>
        <p:spPr>
          <a:xfrm>
            <a:off x="542511" y="4144670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/>
              <a:t>4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541905" y="4535340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/>
              <a:t>3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556603" y="4990055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2</a:t>
            </a:r>
            <a:endParaRPr lang="de-DE" b="1" i="1" dirty="0"/>
          </a:p>
        </p:txBody>
      </p:sp>
      <p:sp>
        <p:nvSpPr>
          <p:cNvPr id="50" name="Textfeld 49"/>
          <p:cNvSpPr txBox="1"/>
          <p:nvPr/>
        </p:nvSpPr>
        <p:spPr>
          <a:xfrm>
            <a:off x="556603" y="5418862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1</a:t>
            </a:r>
            <a:endParaRPr lang="de-DE" b="1" i="1" dirty="0"/>
          </a:p>
        </p:txBody>
      </p:sp>
      <p:sp>
        <p:nvSpPr>
          <p:cNvPr id="51" name="Rechteck 11"/>
          <p:cNvSpPr>
            <a:spLocks noChangeArrowheads="1"/>
          </p:cNvSpPr>
          <p:nvPr/>
        </p:nvSpPr>
        <p:spPr bwMode="auto">
          <a:xfrm>
            <a:off x="12516" y="352714"/>
            <a:ext cx="4252408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BACHELOR - STUDY COURSES</a:t>
            </a:r>
            <a:endParaRPr lang="de-DE" sz="2300" dirty="0"/>
          </a:p>
        </p:txBody>
      </p:sp>
      <p:sp>
        <p:nvSpPr>
          <p:cNvPr id="60" name="Rechteck 59"/>
          <p:cNvSpPr/>
          <p:nvPr/>
        </p:nvSpPr>
        <p:spPr>
          <a:xfrm>
            <a:off x="1068605" y="5385225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Rechteck 60"/>
          <p:cNvSpPr/>
          <p:nvPr/>
        </p:nvSpPr>
        <p:spPr>
          <a:xfrm>
            <a:off x="1068605" y="4955000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Rechteck 61"/>
          <p:cNvSpPr/>
          <p:nvPr/>
        </p:nvSpPr>
        <p:spPr>
          <a:xfrm>
            <a:off x="1068605" y="4542506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Rechteck 62"/>
          <p:cNvSpPr/>
          <p:nvPr/>
        </p:nvSpPr>
        <p:spPr>
          <a:xfrm>
            <a:off x="1068605" y="4126332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Rechteck 63"/>
          <p:cNvSpPr/>
          <p:nvPr/>
        </p:nvSpPr>
        <p:spPr>
          <a:xfrm>
            <a:off x="1068605" y="3691771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Rechteck 64"/>
          <p:cNvSpPr/>
          <p:nvPr/>
        </p:nvSpPr>
        <p:spPr>
          <a:xfrm>
            <a:off x="1068605" y="3266333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Rechteck 65"/>
          <p:cNvSpPr/>
          <p:nvPr/>
        </p:nvSpPr>
        <p:spPr>
          <a:xfrm>
            <a:off x="1068605" y="2853839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Rechteck 66"/>
          <p:cNvSpPr/>
          <p:nvPr/>
        </p:nvSpPr>
        <p:spPr>
          <a:xfrm>
            <a:off x="1068605" y="2464854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Rechteck 67"/>
          <p:cNvSpPr/>
          <p:nvPr/>
        </p:nvSpPr>
        <p:spPr>
          <a:xfrm>
            <a:off x="3002179" y="4940553"/>
            <a:ext cx="1652461" cy="412494"/>
          </a:xfrm>
          <a:prstGeom prst="rect">
            <a:avLst/>
          </a:prstGeom>
          <a:solidFill>
            <a:schemeClr val="accent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Training </a:t>
            </a:r>
            <a:r>
              <a:rPr lang="de-DE" sz="1200" dirty="0" err="1" smtClean="0"/>
              <a:t>as</a:t>
            </a:r>
            <a:r>
              <a:rPr lang="de-DE" sz="1200" dirty="0" smtClean="0"/>
              <a:t> </a:t>
            </a:r>
          </a:p>
          <a:p>
            <a:pPr algn="ctr"/>
            <a:r>
              <a:rPr lang="de-DE" sz="1200" dirty="0" smtClean="0"/>
              <a:t>deck </a:t>
            </a:r>
            <a:r>
              <a:rPr lang="de-DE" sz="1200" dirty="0" err="1" smtClean="0"/>
              <a:t>cadet</a:t>
            </a:r>
            <a:endParaRPr lang="de-DE" sz="1200" dirty="0"/>
          </a:p>
        </p:txBody>
      </p:sp>
      <p:sp>
        <p:nvSpPr>
          <p:cNvPr id="69" name="Rechteck 68"/>
          <p:cNvSpPr/>
          <p:nvPr/>
        </p:nvSpPr>
        <p:spPr>
          <a:xfrm>
            <a:off x="2986274" y="2865362"/>
            <a:ext cx="1668365" cy="412494"/>
          </a:xfrm>
          <a:prstGeom prst="rect">
            <a:avLst/>
          </a:prstGeom>
          <a:solidFill>
            <a:schemeClr val="accent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Training </a:t>
            </a:r>
            <a:r>
              <a:rPr lang="de-DE" sz="1200" dirty="0" err="1" smtClean="0"/>
              <a:t>as</a:t>
            </a:r>
            <a:r>
              <a:rPr lang="de-DE" sz="1200" dirty="0" smtClean="0"/>
              <a:t> </a:t>
            </a:r>
          </a:p>
          <a:p>
            <a:pPr algn="ctr"/>
            <a:r>
              <a:rPr lang="de-DE" sz="1200" dirty="0" smtClean="0"/>
              <a:t>deck </a:t>
            </a:r>
            <a:r>
              <a:rPr lang="de-DE" sz="1200" dirty="0" err="1" smtClean="0"/>
              <a:t>cadet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08720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644059" y="5348045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644059" y="4917820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644059" y="4505326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644059" y="4089152"/>
            <a:ext cx="1652461" cy="412494"/>
          </a:xfrm>
          <a:prstGeom prst="rect">
            <a:avLst/>
          </a:prstGeom>
          <a:solidFill>
            <a:srgbClr val="D9969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1644059" y="3654591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1644059" y="3229153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1644059" y="2816659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4366948" y="5348045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4366948" y="4917820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4366948" y="4505326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4366948" y="4089152"/>
            <a:ext cx="1652461" cy="4124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4366948" y="3654591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4366948" y="3229153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366948" y="2816659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6967438" y="5348045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6967438" y="4917820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6967438" y="4505326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6967438" y="4089152"/>
            <a:ext cx="1652461" cy="412494"/>
          </a:xfrm>
          <a:prstGeom prst="rect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6967438" y="3654591"/>
            <a:ext cx="1652461" cy="412494"/>
          </a:xfrm>
          <a:prstGeom prst="rect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6967438" y="3229153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6967438" y="2816659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>
            <a:off x="1644059" y="2427674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itel 1"/>
          <p:cNvSpPr txBox="1">
            <a:spLocks/>
          </p:cNvSpPr>
          <p:nvPr/>
        </p:nvSpPr>
        <p:spPr>
          <a:xfrm>
            <a:off x="1644059" y="5805846"/>
            <a:ext cx="7426050" cy="764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dirty="0" smtClean="0"/>
              <a:t>     NS				    SHW				   ILM</a:t>
            </a:r>
            <a:endParaRPr lang="de-DE" sz="2400" dirty="0"/>
          </a:p>
        </p:txBody>
      </p:sp>
      <p:cxnSp>
        <p:nvCxnSpPr>
          <p:cNvPr id="28" name="Gerade Verbindung 27"/>
          <p:cNvCxnSpPr/>
          <p:nvPr/>
        </p:nvCxnSpPr>
        <p:spPr>
          <a:xfrm>
            <a:off x="463186" y="2427674"/>
            <a:ext cx="0" cy="33328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463186" y="2427674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>
            <a:off x="463186" y="2840168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463186" y="3227960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463186" y="3654591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463186" y="4089152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463186" y="4505326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463186" y="4917820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463186" y="5348045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>
            <a:off x="447885" y="5757517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634216" y="2442973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8</a:t>
            </a:r>
            <a:endParaRPr lang="de-DE" b="1" i="1" dirty="0"/>
          </a:p>
        </p:txBody>
      </p:sp>
      <p:sp>
        <p:nvSpPr>
          <p:cNvPr id="39" name="Textfeld 38"/>
          <p:cNvSpPr txBox="1"/>
          <p:nvPr/>
        </p:nvSpPr>
        <p:spPr>
          <a:xfrm>
            <a:off x="618311" y="2858628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/>
              <a:t>7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618311" y="3285259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6</a:t>
            </a:r>
            <a:endParaRPr lang="de-DE" b="1" i="1" dirty="0"/>
          </a:p>
        </p:txBody>
      </p:sp>
      <p:sp>
        <p:nvSpPr>
          <p:cNvPr id="41" name="Textfeld 40"/>
          <p:cNvSpPr txBox="1"/>
          <p:nvPr/>
        </p:nvSpPr>
        <p:spPr>
          <a:xfrm>
            <a:off x="602406" y="3670698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5</a:t>
            </a:r>
            <a:endParaRPr lang="de-DE" b="1" i="1" dirty="0"/>
          </a:p>
        </p:txBody>
      </p:sp>
      <p:sp>
        <p:nvSpPr>
          <p:cNvPr id="42" name="Textfeld 41"/>
          <p:cNvSpPr txBox="1"/>
          <p:nvPr/>
        </p:nvSpPr>
        <p:spPr>
          <a:xfrm>
            <a:off x="603615" y="4117015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/>
              <a:t>4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603009" y="4507685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/>
              <a:t>3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617707" y="4962400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2</a:t>
            </a:r>
            <a:endParaRPr lang="de-DE" b="1" i="1" dirty="0"/>
          </a:p>
        </p:txBody>
      </p:sp>
      <p:sp>
        <p:nvSpPr>
          <p:cNvPr id="45" name="Textfeld 44"/>
          <p:cNvSpPr txBox="1"/>
          <p:nvPr/>
        </p:nvSpPr>
        <p:spPr>
          <a:xfrm>
            <a:off x="617707" y="5391207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1</a:t>
            </a:r>
            <a:endParaRPr lang="de-DE" b="1" i="1" dirty="0"/>
          </a:p>
        </p:txBody>
      </p:sp>
      <p:sp>
        <p:nvSpPr>
          <p:cNvPr id="47" name="Rechteck 11"/>
          <p:cNvSpPr>
            <a:spLocks noChangeArrowheads="1"/>
          </p:cNvSpPr>
          <p:nvPr/>
        </p:nvSpPr>
        <p:spPr bwMode="auto">
          <a:xfrm>
            <a:off x="12516" y="352714"/>
            <a:ext cx="3252134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SEMESTER(S) ABROAD</a:t>
            </a:r>
            <a:endParaRPr lang="de-DE" sz="2300" dirty="0"/>
          </a:p>
        </p:txBody>
      </p:sp>
    </p:spTree>
    <p:extLst>
      <p:ext uri="{BB962C8B-B14F-4D97-AF65-F5344CB8AC3E}">
        <p14:creationId xmlns:p14="http://schemas.microsoft.com/office/powerpoint/2010/main" val="205174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ooperierende Partnerschulen des FBS Elsfle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06" y="1095375"/>
            <a:ext cx="7836617" cy="546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11"/>
          <p:cNvSpPr>
            <a:spLocks noChangeArrowheads="1"/>
          </p:cNvSpPr>
          <p:nvPr/>
        </p:nvSpPr>
        <p:spPr bwMode="auto">
          <a:xfrm>
            <a:off x="12516" y="352714"/>
            <a:ext cx="5248706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SOME OF OUR PARTNER UNIVERSITIES</a:t>
            </a:r>
            <a:endParaRPr lang="de-DE" sz="2300" dirty="0"/>
          </a:p>
        </p:txBody>
      </p:sp>
      <p:sp>
        <p:nvSpPr>
          <p:cNvPr id="2" name="Rechteck 1"/>
          <p:cNvSpPr/>
          <p:nvPr/>
        </p:nvSpPr>
        <p:spPr>
          <a:xfrm>
            <a:off x="209550" y="109537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625475" algn="r"/>
                <a:tab pos="895350" algn="l"/>
              </a:tabLst>
            </a:pPr>
            <a:r>
              <a:rPr lang="en-US" dirty="0" smtClean="0">
                <a:cs typeface="Arial" panose="020B0604020202020204" pitchFamily="34" charset="0"/>
              </a:rPr>
              <a:t>Over </a:t>
            </a:r>
            <a:r>
              <a:rPr lang="en-US" dirty="0" smtClean="0">
                <a:solidFill>
                  <a:srgbClr val="C31924"/>
                </a:solidFill>
                <a:cs typeface="Arial" panose="020B0604020202020204" pitchFamily="34" charset="0"/>
              </a:rPr>
              <a:t>90</a:t>
            </a:r>
            <a:r>
              <a:rPr lang="en-US" dirty="0">
                <a:cs typeface="Arial" panose="020B0604020202020204" pitchFamily="34" charset="0"/>
              </a:rPr>
              <a:t>	</a:t>
            </a:r>
            <a:r>
              <a:rPr lang="en-US" dirty="0" smtClean="0">
                <a:cs typeface="Arial" panose="020B0604020202020204" pitchFamily="34" charset="0"/>
              </a:rPr>
              <a:t>partner </a:t>
            </a:r>
            <a:r>
              <a:rPr lang="en-US" dirty="0" err="1" smtClean="0">
                <a:cs typeface="Arial" panose="020B0604020202020204" pitchFamily="34" charset="0"/>
              </a:rPr>
              <a:t>univ.</a:t>
            </a:r>
            <a:r>
              <a:rPr lang="en-US" dirty="0" smtClean="0">
                <a:cs typeface="Arial" panose="020B0604020202020204" pitchFamily="34" charset="0"/>
              </a:rPr>
              <a:t> at university level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09550" y="1548884"/>
            <a:ext cx="3854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625475" algn="r"/>
                <a:tab pos="895350" algn="l"/>
              </a:tabLst>
            </a:pPr>
            <a:r>
              <a:rPr lang="en-US" dirty="0">
                <a:cs typeface="Arial" panose="020B0604020202020204" pitchFamily="34" charset="0"/>
              </a:rPr>
              <a:t>Over </a:t>
            </a:r>
            <a:r>
              <a:rPr lang="en-US" dirty="0" smtClean="0">
                <a:solidFill>
                  <a:srgbClr val="C31924"/>
                </a:solidFill>
                <a:cs typeface="Arial" panose="020B0604020202020204" pitchFamily="34" charset="0"/>
              </a:rPr>
              <a:t>20</a:t>
            </a:r>
            <a:r>
              <a:rPr lang="en-US" dirty="0">
                <a:cs typeface="Arial" panose="020B0604020202020204" pitchFamily="34" charset="0"/>
              </a:rPr>
              <a:t>	partner </a:t>
            </a:r>
            <a:r>
              <a:rPr lang="en-US" dirty="0" err="1">
                <a:cs typeface="Arial" panose="020B0604020202020204" pitchFamily="34" charset="0"/>
              </a:rPr>
              <a:t>univ.</a:t>
            </a:r>
            <a:r>
              <a:rPr lang="en-US" dirty="0">
                <a:cs typeface="Arial" panose="020B0604020202020204" pitchFamily="34" charset="0"/>
              </a:rPr>
              <a:t> at </a:t>
            </a:r>
            <a:r>
              <a:rPr lang="en-US" dirty="0" smtClean="0">
                <a:cs typeface="Arial" panose="020B0604020202020204" pitchFamily="34" charset="0"/>
              </a:rPr>
              <a:t>faculty level</a:t>
            </a:r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8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34" y="1003267"/>
            <a:ext cx="7098456" cy="369672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00049" y="4788385"/>
            <a:ext cx="83724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* Students have the choice between the following elective profiles:</a:t>
            </a:r>
          </a:p>
          <a:p>
            <a:endParaRPr lang="en-US" sz="1400" dirty="0" smtClean="0"/>
          </a:p>
          <a:p>
            <a:r>
              <a:rPr lang="en-US" sz="1400" dirty="0" smtClean="0"/>
              <a:t>Profile  </a:t>
            </a:r>
            <a:r>
              <a:rPr lang="en-US" sz="1400" b="1" dirty="0" smtClean="0"/>
              <a:t>- Maritime Technology</a:t>
            </a:r>
            <a:r>
              <a:rPr lang="en-US" sz="1400" dirty="0" smtClean="0"/>
              <a:t>: Physics </a:t>
            </a:r>
            <a:r>
              <a:rPr lang="en-US" sz="1400" dirty="0"/>
              <a:t>in Maritime Applications, Maritime Technology (</a:t>
            </a:r>
            <a:r>
              <a:rPr lang="en-US" sz="1400" dirty="0" smtClean="0"/>
              <a:t>Lecture &amp; Seminar</a:t>
            </a:r>
            <a:r>
              <a:rPr lang="en-US" sz="1400" dirty="0"/>
              <a:t>)</a:t>
            </a:r>
          </a:p>
          <a:p>
            <a:r>
              <a:rPr lang="en-US" sz="1400" dirty="0" smtClean="0"/>
              <a:t>Profile  - </a:t>
            </a:r>
            <a:r>
              <a:rPr lang="en-US" sz="1400" b="1" dirty="0" smtClean="0"/>
              <a:t>Maritime Economics</a:t>
            </a:r>
            <a:r>
              <a:rPr lang="en-US" sz="1400" dirty="0" smtClean="0"/>
              <a:t>: Shipping </a:t>
            </a:r>
            <a:r>
              <a:rPr lang="en-US" sz="1400" dirty="0"/>
              <a:t>Economics, Transport Management, Terminal Operations</a:t>
            </a:r>
          </a:p>
          <a:p>
            <a:r>
              <a:rPr lang="en-US" sz="1400" dirty="0" smtClean="0"/>
              <a:t>Profile  - </a:t>
            </a:r>
            <a:r>
              <a:rPr lang="en-US" sz="1400" b="1" dirty="0" smtClean="0"/>
              <a:t>Pilotage </a:t>
            </a:r>
            <a:r>
              <a:rPr lang="en-US" sz="1400" b="1" dirty="0"/>
              <a:t>and </a:t>
            </a:r>
            <a:r>
              <a:rPr lang="en-US" sz="1400" b="1" dirty="0" smtClean="0"/>
              <a:t>VTS</a:t>
            </a:r>
            <a:r>
              <a:rPr lang="en-US" sz="1400" dirty="0" smtClean="0"/>
              <a:t>: Fairways </a:t>
            </a:r>
            <a:r>
              <a:rPr lang="en-US" sz="1400" dirty="0"/>
              <a:t>and Pilotage, Communication and Intercultural Management, Vessel Traffic Services and Accident Analysis</a:t>
            </a:r>
            <a:endParaRPr lang="de-DE" sz="1400" dirty="0"/>
          </a:p>
        </p:txBody>
      </p:sp>
      <p:sp>
        <p:nvSpPr>
          <p:cNvPr id="6" name="Rechteck 11"/>
          <p:cNvSpPr>
            <a:spLocks noChangeArrowheads="1"/>
          </p:cNvSpPr>
          <p:nvPr/>
        </p:nvSpPr>
        <p:spPr bwMode="auto">
          <a:xfrm>
            <a:off x="12516" y="352714"/>
            <a:ext cx="4771920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NAUTICAL STUDIES (Nautik)</a:t>
            </a:r>
            <a:endParaRPr lang="de-DE" sz="2300" dirty="0"/>
          </a:p>
        </p:txBody>
      </p:sp>
    </p:spTree>
    <p:extLst>
      <p:ext uri="{BB962C8B-B14F-4D97-AF65-F5344CB8AC3E}">
        <p14:creationId xmlns:p14="http://schemas.microsoft.com/office/powerpoint/2010/main" val="318853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120293" y="4074916"/>
            <a:ext cx="5981538" cy="24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136579" y="1019935"/>
            <a:ext cx="4571889" cy="2231778"/>
          </a:xfrm>
          <a:prstGeom prst="rect">
            <a:avLst/>
          </a:prstGeom>
          <a:noFill/>
          <a:ln>
            <a:noFill/>
          </a:ln>
          <a:effectLst>
            <a:outerShdw dist="106915" dir="2700000" algn="tl">
              <a:srgbClr val="C0C0C0"/>
            </a:outerShdw>
          </a:effectLst>
        </p:spPr>
      </p:pic>
      <p:sp>
        <p:nvSpPr>
          <p:cNvPr id="6" name="Titel 4"/>
          <p:cNvSpPr txBox="1">
            <a:spLocks noGrp="1"/>
          </p:cNvSpPr>
          <p:nvPr>
            <p:ph type="title" idx="4294967295"/>
          </p:nvPr>
        </p:nvSpPr>
        <p:spPr>
          <a:xfrm>
            <a:off x="1016640" y="762563"/>
            <a:ext cx="7596222" cy="514745"/>
          </a:xfrm>
          <a:prstGeom prst="rect">
            <a:avLst/>
          </a:prstGeom>
        </p:spPr>
        <p:txBody>
          <a:bodyPr vert="horz" wrap="square" lIns="83077" tIns="41538" rIns="83077" bIns="41538" rtlCol="0" anchor="ctr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sz="2123">
                <a:solidFill>
                  <a:srgbClr val="FFFFFF"/>
                </a:solidFill>
                <a:latin typeface="NDSFrutiger 45 Light" pitchFamily="18"/>
              </a:rPr>
              <a:t>Elsfleth – Department of Maritime Studies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6579" y="3490092"/>
            <a:ext cx="84195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dirty="0" smtClean="0"/>
              <a:t> </a:t>
            </a:r>
            <a:r>
              <a:rPr lang="de-DE" sz="2400" dirty="0" err="1" smtClean="0"/>
              <a:t>Ground</a:t>
            </a:r>
            <a:r>
              <a:rPr lang="de-DE" sz="2400" dirty="0" smtClean="0"/>
              <a:t> </a:t>
            </a:r>
            <a:r>
              <a:rPr lang="de-DE" sz="2400" dirty="0" err="1" smtClean="0"/>
              <a:t>floor</a:t>
            </a:r>
            <a:r>
              <a:rPr lang="de-DE" sz="2400" dirty="0" smtClean="0"/>
              <a:t>:  </a:t>
            </a:r>
            <a:r>
              <a:rPr lang="de-DE" sz="2400" dirty="0" err="1" smtClean="0"/>
              <a:t>Full</a:t>
            </a:r>
            <a:r>
              <a:rPr lang="de-DE" sz="2400" dirty="0" smtClean="0"/>
              <a:t> </a:t>
            </a:r>
            <a:r>
              <a:rPr lang="de-DE" sz="2400" dirty="0" err="1" smtClean="0"/>
              <a:t>mission</a:t>
            </a:r>
            <a:r>
              <a:rPr lang="de-DE" sz="2400" dirty="0" smtClean="0"/>
              <a:t> </a:t>
            </a:r>
            <a:r>
              <a:rPr lang="de-DE" sz="2400" dirty="0" err="1" smtClean="0"/>
              <a:t>ship</a:t>
            </a:r>
            <a:r>
              <a:rPr lang="de-DE" sz="2400" dirty="0" smtClean="0"/>
              <a:t> </a:t>
            </a:r>
            <a:r>
              <a:rPr lang="de-DE" sz="2400" dirty="0" err="1" smtClean="0"/>
              <a:t>bridge</a:t>
            </a:r>
            <a:r>
              <a:rPr lang="de-DE" sz="2400" dirty="0" smtClean="0"/>
              <a:t> </a:t>
            </a:r>
            <a:r>
              <a:rPr lang="de-DE" sz="2400" dirty="0" err="1" smtClean="0"/>
              <a:t>simulator</a:t>
            </a:r>
            <a:r>
              <a:rPr lang="de-DE" sz="2400" dirty="0" smtClean="0"/>
              <a:t> K-SIM</a:t>
            </a:r>
            <a:endParaRPr lang="de-DE" sz="2400" dirty="0"/>
          </a:p>
        </p:txBody>
      </p:sp>
      <p:sp>
        <p:nvSpPr>
          <p:cNvPr id="9" name="Rechteck 11"/>
          <p:cNvSpPr>
            <a:spLocks noChangeArrowheads="1"/>
          </p:cNvSpPr>
          <p:nvPr/>
        </p:nvSpPr>
        <p:spPr bwMode="auto">
          <a:xfrm>
            <a:off x="12516" y="352714"/>
            <a:ext cx="3235270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SIMULATOR BUILDING</a:t>
            </a:r>
            <a:endParaRPr lang="de-DE" sz="2300" dirty="0"/>
          </a:p>
        </p:txBody>
      </p:sp>
      <p:pic>
        <p:nvPicPr>
          <p:cNvPr id="11" name="Bild5"/>
          <p:cNvPicPr/>
          <p:nvPr/>
        </p:nvPicPr>
        <p:blipFill rotWithShape="1">
          <a:blip r:embed="rId5">
            <a:lum/>
            <a:alphaModFix/>
          </a:blip>
          <a:srcRect l="17377"/>
          <a:stretch/>
        </p:blipFill>
        <p:spPr>
          <a:xfrm>
            <a:off x="981075" y="3318615"/>
            <a:ext cx="4015133" cy="3067956"/>
          </a:xfrm>
          <a:prstGeom prst="rect">
            <a:avLst/>
          </a:prstGeom>
        </p:spPr>
      </p:pic>
      <p:pic>
        <p:nvPicPr>
          <p:cNvPr id="2050" name="Picture 2" descr="Der Instruktor-Ra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592" y="3344390"/>
            <a:ext cx="4042854" cy="303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976" y="545026"/>
            <a:ext cx="4046537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08" y="531511"/>
            <a:ext cx="3975100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22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84458" y="1558286"/>
            <a:ext cx="16988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dirty="0" smtClean="0"/>
              <a:t> First </a:t>
            </a:r>
            <a:r>
              <a:rPr lang="de-DE" sz="2400" dirty="0" err="1" smtClean="0"/>
              <a:t>floor</a:t>
            </a:r>
            <a:r>
              <a:rPr lang="de-DE" sz="2400" dirty="0" smtClean="0"/>
              <a:t>:</a:t>
            </a:r>
            <a:endParaRPr lang="de-DE" sz="2400" dirty="0"/>
          </a:p>
        </p:txBody>
      </p:sp>
      <p:sp>
        <p:nvSpPr>
          <p:cNvPr id="7" name="Rechteck 11"/>
          <p:cNvSpPr>
            <a:spLocks noChangeArrowheads="1"/>
          </p:cNvSpPr>
          <p:nvPr/>
        </p:nvSpPr>
        <p:spPr bwMode="auto">
          <a:xfrm>
            <a:off x="12516" y="352714"/>
            <a:ext cx="3235270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SIMULATOR BUILDING</a:t>
            </a:r>
            <a:endParaRPr lang="de-DE" sz="23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326379" y="1586567"/>
            <a:ext cx="4225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 K- </a:t>
            </a:r>
            <a:r>
              <a:rPr lang="de-DE" sz="2400" dirty="0" err="1" smtClean="0"/>
              <a:t>bridge</a:t>
            </a:r>
            <a:r>
              <a:rPr lang="de-DE" sz="2400" dirty="0" smtClean="0"/>
              <a:t> </a:t>
            </a:r>
            <a:r>
              <a:rPr lang="de-DE" sz="2400" dirty="0" err="1" smtClean="0"/>
              <a:t>simulator</a:t>
            </a:r>
            <a:r>
              <a:rPr lang="de-DE" sz="2400" dirty="0" smtClean="0"/>
              <a:t> ECDIS</a:t>
            </a:r>
            <a:endParaRPr lang="de-DE" sz="2400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326379" y="2189633"/>
            <a:ext cx="53328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 Liquid Cargo Handling </a:t>
            </a:r>
            <a:r>
              <a:rPr lang="de-DE" sz="2400" dirty="0" err="1" smtClean="0"/>
              <a:t>simulator</a:t>
            </a:r>
            <a:endParaRPr lang="de-DE" sz="2400" dirty="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326379" y="2830407"/>
            <a:ext cx="64782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 Engine </a:t>
            </a:r>
            <a:r>
              <a:rPr lang="de-DE" sz="2400" dirty="0" err="1" smtClean="0"/>
              <a:t>Room</a:t>
            </a:r>
            <a:r>
              <a:rPr lang="de-DE" sz="2400" dirty="0" smtClean="0"/>
              <a:t> Simulator </a:t>
            </a:r>
            <a:r>
              <a:rPr lang="de-DE" sz="2400" dirty="0" err="1" smtClean="0"/>
              <a:t>Unitest</a:t>
            </a:r>
            <a:endParaRPr lang="de-DE" sz="2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" y="3979196"/>
            <a:ext cx="4326903" cy="2884602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13122" y="3420865"/>
            <a:ext cx="2092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dirty="0" smtClean="0"/>
              <a:t> Second </a:t>
            </a:r>
            <a:r>
              <a:rPr lang="de-DE" sz="2400" dirty="0" err="1" smtClean="0"/>
              <a:t>floor</a:t>
            </a:r>
            <a:r>
              <a:rPr lang="de-DE" sz="2400" dirty="0" smtClean="0"/>
              <a:t>:</a:t>
            </a:r>
            <a:endParaRPr lang="de-DE" sz="2400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326379" y="3499462"/>
            <a:ext cx="47741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 Dynamic </a:t>
            </a:r>
            <a:r>
              <a:rPr lang="de-DE" sz="2400" dirty="0" err="1" smtClean="0"/>
              <a:t>Positioning</a:t>
            </a:r>
            <a:r>
              <a:rPr lang="de-DE" sz="2400" dirty="0" smtClean="0"/>
              <a:t> Simulator</a:t>
            </a:r>
            <a:endParaRPr lang="de-DE" sz="2400" dirty="0"/>
          </a:p>
        </p:txBody>
      </p:sp>
      <p:sp>
        <p:nvSpPr>
          <p:cNvPr id="3" name="Textfeld 2"/>
          <p:cNvSpPr txBox="1"/>
          <p:nvPr/>
        </p:nvSpPr>
        <p:spPr>
          <a:xfrm>
            <a:off x="384458" y="4070468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PC-</a:t>
            </a:r>
            <a:r>
              <a:rPr lang="de-DE" dirty="0" err="1" smtClean="0">
                <a:solidFill>
                  <a:schemeClr val="bg1"/>
                </a:solidFill>
              </a:rPr>
              <a:t>based</a:t>
            </a:r>
            <a:r>
              <a:rPr lang="de-DE" dirty="0" smtClean="0">
                <a:solidFill>
                  <a:schemeClr val="bg1"/>
                </a:solidFill>
              </a:rPr>
              <a:t> Engine </a:t>
            </a:r>
            <a:r>
              <a:rPr lang="de-DE" dirty="0" err="1" smtClean="0">
                <a:solidFill>
                  <a:schemeClr val="bg1"/>
                </a:solidFill>
              </a:rPr>
              <a:t>Room</a:t>
            </a:r>
            <a:r>
              <a:rPr lang="de-DE" dirty="0" smtClean="0">
                <a:solidFill>
                  <a:schemeClr val="bg1"/>
                </a:solidFill>
              </a:rPr>
              <a:t> Simulator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84458" y="4508320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PC-</a:t>
            </a:r>
            <a:r>
              <a:rPr lang="de-DE" dirty="0" err="1" smtClean="0">
                <a:solidFill>
                  <a:schemeClr val="bg1"/>
                </a:solidFill>
              </a:rPr>
              <a:t>based</a:t>
            </a:r>
            <a:r>
              <a:rPr lang="de-DE" dirty="0" smtClean="0">
                <a:solidFill>
                  <a:schemeClr val="bg1"/>
                </a:solidFill>
              </a:rPr>
              <a:t> Liquid Cargo Handling Sim.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6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50367" y="1615393"/>
            <a:ext cx="2941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dirty="0" smtClean="0"/>
              <a:t> </a:t>
            </a:r>
            <a:r>
              <a:rPr lang="de-DE" sz="2400" dirty="0"/>
              <a:t>T</a:t>
            </a:r>
            <a:r>
              <a:rPr lang="de-DE" sz="2400" dirty="0" smtClean="0"/>
              <a:t>raining </a:t>
            </a:r>
            <a:r>
              <a:rPr lang="de-DE" sz="2400" dirty="0" err="1" smtClean="0"/>
              <a:t>voyage</a:t>
            </a:r>
            <a:endParaRPr lang="de-DE" sz="2400" dirty="0"/>
          </a:p>
        </p:txBody>
      </p:sp>
      <p:pic>
        <p:nvPicPr>
          <p:cNvPr id="8" name="Grafik 3" descr="Liss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1150" y="0"/>
            <a:ext cx="4196304" cy="310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11"/>
          <p:cNvSpPr>
            <a:spLocks noChangeArrowheads="1"/>
          </p:cNvSpPr>
          <p:nvPr/>
        </p:nvSpPr>
        <p:spPr bwMode="auto">
          <a:xfrm>
            <a:off x="12516" y="352714"/>
            <a:ext cx="2878634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NAUTICAL STUDIES</a:t>
            </a:r>
            <a:endParaRPr lang="de-DE" sz="2300" dirty="0"/>
          </a:p>
        </p:txBody>
      </p:sp>
      <p:pic>
        <p:nvPicPr>
          <p:cNvPr id="6" name="Bild 5" descr="DSC041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" y="2144691"/>
            <a:ext cx="3489441" cy="203892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618" y="2958965"/>
            <a:ext cx="3976122" cy="1973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890" y="3392364"/>
            <a:ext cx="4332844" cy="211451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586" y="4514548"/>
            <a:ext cx="4681414" cy="2316883"/>
          </a:xfrm>
          <a:prstGeom prst="rect">
            <a:avLst/>
          </a:prstGeom>
        </p:spPr>
      </p:pic>
      <p:pic>
        <p:nvPicPr>
          <p:cNvPr id="7" name="Bild 6" descr="DSC_1736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5"/>
          <a:stretch/>
        </p:blipFill>
        <p:spPr>
          <a:xfrm>
            <a:off x="1084008" y="4536372"/>
            <a:ext cx="3261846" cy="229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1"/>
          <p:cNvSpPr>
            <a:spLocks noChangeArrowheads="1"/>
          </p:cNvSpPr>
          <p:nvPr/>
        </p:nvSpPr>
        <p:spPr bwMode="auto">
          <a:xfrm>
            <a:off x="12516" y="352714"/>
            <a:ext cx="7407309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MARITIME ECONOMICS &amp; PORT MANAGEMENT (SHW)</a:t>
            </a:r>
            <a:endParaRPr lang="de-DE" sz="2300" dirty="0"/>
          </a:p>
        </p:txBody>
      </p:sp>
      <p:sp>
        <p:nvSpPr>
          <p:cNvPr id="7" name="Rechteck 11"/>
          <p:cNvSpPr>
            <a:spLocks noChangeArrowheads="1"/>
          </p:cNvSpPr>
          <p:nvPr/>
        </p:nvSpPr>
        <p:spPr bwMode="auto">
          <a:xfrm>
            <a:off x="2981325" y="871491"/>
            <a:ext cx="5926712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INTERNATIONAL LOGISTICS MANAGEMENT</a:t>
            </a:r>
            <a:endParaRPr lang="de-DE" sz="2300" dirty="0"/>
          </a:p>
        </p:txBody>
      </p:sp>
      <p:pic>
        <p:nvPicPr>
          <p:cNvPr id="7170" name="Picture 2" descr="Studienverlauf SH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3"/>
          <a:stretch/>
        </p:blipFill>
        <p:spPr bwMode="auto">
          <a:xfrm>
            <a:off x="346076" y="1340216"/>
            <a:ext cx="3854449" cy="549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tudienverlauf IT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6"/>
          <a:stretch/>
        </p:blipFill>
        <p:spPr bwMode="auto">
          <a:xfrm>
            <a:off x="4762500" y="1361872"/>
            <a:ext cx="3868207" cy="544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10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/>
          <p:nvPr/>
        </p:nvSpPr>
        <p:spPr>
          <a:xfrm>
            <a:off x="1048735" y="1084697"/>
            <a:ext cx="1453705" cy="4005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3077" tIns="41538" rIns="83077" bIns="41538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sz="1846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Course Plan </a:t>
            </a:r>
          </a:p>
          <a:p>
            <a:pPr>
              <a:buNone/>
            </a:pPr>
            <a:endParaRPr lang="en-US" sz="1846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>
              <a:buNone/>
            </a:pPr>
            <a:endParaRPr lang="en-US" sz="1846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>
              <a:buNone/>
            </a:pPr>
            <a:endParaRPr lang="en-US" sz="1846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>
              <a:buNone/>
            </a:pPr>
            <a:endParaRPr lang="de-DE" sz="1846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>
              <a:buNone/>
            </a:pPr>
            <a:endParaRPr lang="de-DE" sz="1846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>
              <a:buNone/>
            </a:pPr>
            <a:endParaRPr lang="de-DE" sz="1846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>
              <a:buNone/>
            </a:pPr>
            <a:endParaRPr lang="de-DE" sz="1846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"/>
          <a:stretch/>
        </p:blipFill>
        <p:spPr>
          <a:xfrm>
            <a:off x="1048735" y="1466620"/>
            <a:ext cx="6571265" cy="3938604"/>
          </a:xfrm>
          <a:prstGeom prst="rect">
            <a:avLst/>
          </a:prstGeom>
        </p:spPr>
      </p:pic>
      <p:sp>
        <p:nvSpPr>
          <p:cNvPr id="6" name="Rechteck 11"/>
          <p:cNvSpPr>
            <a:spLocks noChangeArrowheads="1"/>
          </p:cNvSpPr>
          <p:nvPr/>
        </p:nvSpPr>
        <p:spPr bwMode="auto">
          <a:xfrm>
            <a:off x="12516" y="352714"/>
            <a:ext cx="3781125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MARITIME MANAGEMENT</a:t>
            </a:r>
            <a:endParaRPr lang="de-DE" sz="2300" dirty="0"/>
          </a:p>
        </p:txBody>
      </p:sp>
    </p:spTree>
    <p:extLst>
      <p:ext uri="{BB962C8B-B14F-4D97-AF65-F5344CB8AC3E}">
        <p14:creationId xmlns:p14="http://schemas.microsoft.com/office/powerpoint/2010/main" val="128849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1"/>
          <p:cNvSpPr>
            <a:spLocks noChangeArrowheads="1"/>
          </p:cNvSpPr>
          <p:nvPr/>
        </p:nvSpPr>
        <p:spPr bwMode="auto">
          <a:xfrm>
            <a:off x="12516" y="352714"/>
            <a:ext cx="5910682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INTERNATIONAL MARITIME MANAGEMENT</a:t>
            </a:r>
            <a:endParaRPr lang="de-DE" sz="2300" dirty="0"/>
          </a:p>
        </p:txBody>
      </p:sp>
      <p:sp>
        <p:nvSpPr>
          <p:cNvPr id="9" name="Textfeld 2"/>
          <p:cNvSpPr/>
          <p:nvPr/>
        </p:nvSpPr>
        <p:spPr>
          <a:xfrm>
            <a:off x="102171" y="651725"/>
            <a:ext cx="8610772" cy="22343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42900" marR="0" lvl="0" indent="-3429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tabLst/>
            </a:pPr>
            <a:r>
              <a:rPr lang="en-US" sz="2000" b="0" i="0" u="none" strike="noStrike" kern="1200" dirty="0" smtClean="0">
                <a:ln>
                  <a:noFill/>
                </a:ln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Distance learning course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Dedicated to seafaring graduates or on-shore with maritime related occupation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High degree of flexibility of studying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Completely in English language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</a:pPr>
            <a:endParaRPr lang="en-US" sz="2000" b="0" i="0" u="none" strike="noStrike" kern="1200" dirty="0">
              <a:ln>
                <a:noFill/>
              </a:ln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000" b="0" i="0" u="none" strike="noStrike" kern="1200" dirty="0">
              <a:ln>
                <a:noFill/>
              </a:ln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000" b="0" i="0" u="none" strike="noStrike" kern="1200" dirty="0">
              <a:ln>
                <a:noFill/>
              </a:ln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000" b="0" i="0" u="none" strike="noStrike" kern="1200" dirty="0">
              <a:ln>
                <a:noFill/>
              </a:ln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000" b="0" i="0" u="none" strike="noStrike" kern="1200" dirty="0">
              <a:ln>
                <a:noFill/>
              </a:ln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340" y="2886075"/>
            <a:ext cx="3848099" cy="356896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06" y="2886075"/>
            <a:ext cx="4381500" cy="2431618"/>
          </a:xfrm>
          <a:prstGeom prst="rect">
            <a:avLst/>
          </a:prstGeom>
        </p:spPr>
      </p:pic>
      <p:sp>
        <p:nvSpPr>
          <p:cNvPr id="7" name="Stern mit 7 Zacken 6"/>
          <p:cNvSpPr/>
          <p:nvPr/>
        </p:nvSpPr>
        <p:spPr>
          <a:xfrm>
            <a:off x="7210425" y="1543050"/>
            <a:ext cx="1746348" cy="1531678"/>
          </a:xfrm>
          <a:prstGeom prst="star7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7026730" y="2016501"/>
            <a:ext cx="2107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 smtClean="0"/>
              <a:t>NEW</a:t>
            </a:r>
          </a:p>
          <a:p>
            <a:pPr algn="ctr"/>
            <a:r>
              <a:rPr lang="de-DE" sz="1600" dirty="0" smtClean="0"/>
              <a:t>WS 2017/18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94626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5"/>
          <p:cNvSpPr>
            <a:spLocks noChangeArrowheads="1"/>
          </p:cNvSpPr>
          <p:nvPr/>
        </p:nvSpPr>
        <p:spPr bwMode="auto">
          <a:xfrm>
            <a:off x="3038475" y="2224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88716" y="1238719"/>
            <a:ext cx="895927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200000"/>
              </a:lnSpc>
            </a:pPr>
            <a:r>
              <a:rPr lang="de-DE" sz="2000" dirty="0" smtClean="0"/>
              <a:t>1832 	</a:t>
            </a:r>
            <a:r>
              <a:rPr lang="en-US" sz="2000" dirty="0" smtClean="0"/>
              <a:t>The </a:t>
            </a:r>
            <a:r>
              <a:rPr lang="en-US" sz="2000" dirty="0"/>
              <a:t>Grand Duke Paul-Friedrich-August of Oldenburg </a:t>
            </a:r>
            <a:r>
              <a:rPr lang="en-US" sz="2000" dirty="0" smtClean="0"/>
              <a:t>		      				founded </a:t>
            </a:r>
            <a:r>
              <a:rPr lang="en-US" sz="2000" dirty="0"/>
              <a:t>the </a:t>
            </a:r>
            <a:r>
              <a:rPr lang="en-US" sz="2000" dirty="0" smtClean="0"/>
              <a:t>Nautical College in </a:t>
            </a:r>
            <a:r>
              <a:rPr lang="en-US" sz="2000" dirty="0" err="1" smtClean="0"/>
              <a:t>Elsfleth</a:t>
            </a:r>
            <a:endParaRPr lang="de-DE" sz="2000" dirty="0" smtClean="0"/>
          </a:p>
          <a:p>
            <a:pPr lvl="1">
              <a:lnSpc>
                <a:spcPct val="200000"/>
              </a:lnSpc>
            </a:pPr>
            <a:r>
              <a:rPr lang="de-DE" sz="2000" dirty="0" smtClean="0"/>
              <a:t>1972 	</a:t>
            </a:r>
            <a:r>
              <a:rPr lang="en-US" sz="2000" dirty="0"/>
              <a:t>I</a:t>
            </a:r>
            <a:r>
              <a:rPr lang="en-US" sz="2000" dirty="0" smtClean="0"/>
              <a:t>ntegrated </a:t>
            </a:r>
            <a:r>
              <a:rPr lang="en-US" sz="2000" dirty="0"/>
              <a:t>into the </a:t>
            </a:r>
            <a:r>
              <a:rPr lang="en-US" sz="2000" dirty="0" smtClean="0"/>
              <a:t>Univ. of Applied Sciences Oldenburg</a:t>
            </a:r>
            <a:endParaRPr lang="de-DE" sz="2000" dirty="0" smtClean="0"/>
          </a:p>
          <a:p>
            <a:pPr lvl="1">
              <a:lnSpc>
                <a:spcPct val="200000"/>
              </a:lnSpc>
            </a:pPr>
            <a:r>
              <a:rPr lang="de-DE" sz="2000" dirty="0" smtClean="0"/>
              <a:t>1992	Start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smtClean="0"/>
              <a:t>a </a:t>
            </a:r>
            <a:r>
              <a:rPr lang="de-DE" sz="2000" dirty="0" err="1" smtClean="0"/>
              <a:t>new</a:t>
            </a:r>
            <a:r>
              <a:rPr lang="de-DE" sz="2000" dirty="0" smtClean="0"/>
              <a:t> „Maritime &amp; Port Economics“ </a:t>
            </a:r>
            <a:r>
              <a:rPr lang="de-DE" sz="2000" dirty="0" err="1" smtClean="0"/>
              <a:t>degree</a:t>
            </a:r>
            <a:r>
              <a:rPr lang="de-DE" sz="2000" dirty="0" smtClean="0"/>
              <a:t> </a:t>
            </a:r>
            <a:r>
              <a:rPr lang="de-DE" sz="2000" dirty="0" err="1" smtClean="0"/>
              <a:t>course</a:t>
            </a:r>
            <a:endParaRPr lang="de-DE" sz="2000" dirty="0" smtClean="0"/>
          </a:p>
          <a:p>
            <a:pPr lvl="1">
              <a:lnSpc>
                <a:spcPct val="200000"/>
              </a:lnSpc>
            </a:pPr>
            <a:r>
              <a:rPr lang="de-DE" sz="2000" dirty="0" smtClean="0"/>
              <a:t>2000 	</a:t>
            </a:r>
            <a:r>
              <a:rPr lang="en-US" sz="2000" dirty="0" smtClean="0"/>
              <a:t>Fusion </a:t>
            </a:r>
            <a:r>
              <a:rPr lang="en-US" sz="2000" dirty="0"/>
              <a:t>of </a:t>
            </a:r>
            <a:r>
              <a:rPr lang="en-US" sz="2000" dirty="0" smtClean="0"/>
              <a:t>Applied Sciences </a:t>
            </a:r>
            <a:r>
              <a:rPr lang="en-US" sz="2000" dirty="0" err="1" smtClean="0"/>
              <a:t>Uni’s</a:t>
            </a:r>
            <a:r>
              <a:rPr lang="en-US" sz="2000" dirty="0" smtClean="0"/>
              <a:t> in </a:t>
            </a:r>
            <a:r>
              <a:rPr lang="en-US" sz="2000" dirty="0"/>
              <a:t>the </a:t>
            </a:r>
            <a:r>
              <a:rPr lang="en-US" sz="2000" dirty="0" smtClean="0"/>
              <a:t>Northwest DE 	(OOW)  				(10,000 students in 5 locations)</a:t>
            </a:r>
            <a:endParaRPr lang="de-DE" sz="2000" dirty="0" smtClean="0"/>
          </a:p>
          <a:p>
            <a:pPr marL="914400" lvl="1" indent="-457200">
              <a:lnSpc>
                <a:spcPct val="200000"/>
              </a:lnSpc>
              <a:buAutoNum type="arabicPlain" startAt="2009"/>
            </a:pPr>
            <a:r>
              <a:rPr lang="en-US" sz="2000" dirty="0" smtClean="0"/>
              <a:t> 	Foundation of a new university with a new, catchy name:</a:t>
            </a:r>
          </a:p>
          <a:p>
            <a:pPr lvl="1">
              <a:lnSpc>
                <a:spcPct val="200000"/>
              </a:lnSpc>
            </a:pPr>
            <a:r>
              <a:rPr lang="en-US" sz="2000" dirty="0" smtClean="0"/>
              <a:t>“Jade University” with 3 locations</a:t>
            </a:r>
          </a:p>
        </p:txBody>
      </p:sp>
      <p:sp>
        <p:nvSpPr>
          <p:cNvPr id="6" name="Rechteck 11"/>
          <p:cNvSpPr>
            <a:spLocks noChangeArrowheads="1"/>
          </p:cNvSpPr>
          <p:nvPr/>
        </p:nvSpPr>
        <p:spPr bwMode="auto">
          <a:xfrm>
            <a:off x="12516" y="352714"/>
            <a:ext cx="4147571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JADE UNIVERSITY - HISTORY</a:t>
            </a:r>
            <a:endParaRPr lang="de-DE" sz="23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641" y="5508652"/>
            <a:ext cx="1523068" cy="91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6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1"/>
          <p:cNvSpPr>
            <a:spLocks noChangeArrowheads="1"/>
          </p:cNvSpPr>
          <p:nvPr/>
        </p:nvSpPr>
        <p:spPr bwMode="auto">
          <a:xfrm>
            <a:off x="12516" y="352714"/>
            <a:ext cx="7493184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PILOT PROJECT: </a:t>
            </a:r>
            <a:r>
              <a:rPr lang="de-DE" sz="2300" dirty="0" smtClean="0">
                <a:solidFill>
                  <a:schemeClr val="tx1">
                    <a:lumMod val="75000"/>
                  </a:schemeClr>
                </a:solidFill>
              </a:rPr>
              <a:t>SUMMER SCHOOL 2019</a:t>
            </a:r>
            <a:endParaRPr lang="de-DE" sz="23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1691" y="1202377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de-DE" sz="2400" b="1" dirty="0" smtClean="0">
                <a:solidFill>
                  <a:srgbClr val="E30613"/>
                </a:solidFill>
              </a:rPr>
              <a:t>„International </a:t>
            </a:r>
            <a:r>
              <a:rPr lang="de-DE" sz="2400" b="1" dirty="0" err="1" smtClean="0">
                <a:solidFill>
                  <a:srgbClr val="E30613"/>
                </a:solidFill>
              </a:rPr>
              <a:t>Shipping</a:t>
            </a:r>
            <a:r>
              <a:rPr lang="de-DE" sz="2400" b="1" dirty="0" smtClean="0">
                <a:solidFill>
                  <a:srgbClr val="E30613"/>
                </a:solidFill>
              </a:rPr>
              <a:t> </a:t>
            </a:r>
            <a:r>
              <a:rPr lang="de-DE" sz="2400" b="1" dirty="0" err="1" smtClean="0">
                <a:solidFill>
                  <a:srgbClr val="E30613"/>
                </a:solidFill>
              </a:rPr>
              <a:t>and</a:t>
            </a:r>
            <a:r>
              <a:rPr lang="de-DE" sz="2400" b="1" dirty="0" smtClean="0">
                <a:solidFill>
                  <a:srgbClr val="E30613"/>
                </a:solidFill>
              </a:rPr>
              <a:t> Maritime </a:t>
            </a:r>
            <a:r>
              <a:rPr lang="de-DE" sz="2400" b="1" dirty="0" err="1" smtClean="0">
                <a:solidFill>
                  <a:srgbClr val="E30613"/>
                </a:solidFill>
              </a:rPr>
              <a:t>Logistics</a:t>
            </a:r>
            <a:r>
              <a:rPr lang="de-DE" sz="2400" b="1" dirty="0" smtClean="0">
                <a:solidFill>
                  <a:srgbClr val="E30613"/>
                </a:solidFill>
              </a:rPr>
              <a:t>“</a:t>
            </a:r>
          </a:p>
        </p:txBody>
      </p:sp>
      <p:sp>
        <p:nvSpPr>
          <p:cNvPr id="7" name="Textfeld 2"/>
          <p:cNvSpPr/>
          <p:nvPr/>
        </p:nvSpPr>
        <p:spPr>
          <a:xfrm>
            <a:off x="790625" y="1915715"/>
            <a:ext cx="7488832" cy="41898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R="0" lvl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None/>
              <a:tabLst/>
            </a:pPr>
            <a:endParaRPr lang="en-US" sz="2100" dirty="0">
              <a:solidFill>
                <a:srgbClr val="000000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marR="0" lvl="0" indent="-358775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Blip>
                <a:blip r:embed="rId3"/>
              </a:buBlip>
              <a:tabLst/>
            </a:pPr>
            <a:r>
              <a:rPr lang="en-US" sz="21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>Study level: undergraduate (BSc. level)</a:t>
            </a:r>
            <a:r>
              <a:rPr lang="en-US" sz="21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/>
            </a:r>
            <a:br>
              <a:rPr lang="en-US" sz="21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</a:br>
            <a:endParaRPr lang="en-US" sz="2100" b="0" i="0" u="none" strike="noStrike" kern="1200" dirty="0">
              <a:ln>
                <a:noFill/>
              </a:ln>
              <a:solidFill>
                <a:srgbClr val="000000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marR="0" lvl="0" indent="-358775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Blip>
                <a:blip r:embed="rId3"/>
              </a:buBlip>
              <a:tabLst/>
            </a:pPr>
            <a:r>
              <a:rPr lang="en-US" sz="21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>Date: 01.09 – 20.09.2019</a:t>
            </a:r>
            <a:r>
              <a:rPr lang="en-US" sz="21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/>
            </a:r>
            <a:br>
              <a:rPr lang="en-US" sz="21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</a:br>
            <a:endParaRPr lang="en-US" sz="2100" b="0" i="0" u="none" strike="noStrike" kern="1200" dirty="0">
              <a:ln>
                <a:noFill/>
              </a:ln>
              <a:solidFill>
                <a:srgbClr val="000000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marR="0" lvl="0" indent="-358775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Blip>
                <a:blip r:embed="rId3"/>
              </a:buBlip>
              <a:tabLst/>
            </a:pPr>
            <a:r>
              <a:rPr lang="en-US" sz="21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>Duration: 3 weeks</a:t>
            </a:r>
          </a:p>
          <a:p>
            <a:pPr marL="358775" marR="0" lvl="0" indent="-358775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Blip>
                <a:blip r:embed="rId3"/>
              </a:buBlip>
              <a:tabLst/>
            </a:pPr>
            <a:endParaRPr lang="en-US" sz="2100" dirty="0">
              <a:solidFill>
                <a:srgbClr val="000000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marR="0" lvl="0" indent="-358775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Blip>
                <a:blip r:embed="rId3"/>
              </a:buBlip>
              <a:tabLst/>
            </a:pPr>
            <a:r>
              <a:rPr lang="en-US" sz="21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>Course language: English</a:t>
            </a:r>
          </a:p>
          <a:p>
            <a:pPr marL="358775" marR="0" lvl="0" indent="-358775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Blip>
                <a:blip r:embed="rId3"/>
              </a:buBlip>
              <a:tabLst/>
            </a:pPr>
            <a:endParaRPr lang="en-US" sz="2100" dirty="0">
              <a:solidFill>
                <a:srgbClr val="000000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marR="0" lvl="0" indent="-358775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Blip>
                <a:blip r:embed="rId3"/>
              </a:buBlip>
              <a:tabLst/>
            </a:pPr>
            <a:r>
              <a:rPr lang="en-US" sz="21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>Size of summer school: 15 – 20 participants</a:t>
            </a:r>
            <a:endParaRPr lang="en-US" b="0" i="0" u="none" strike="noStrike" kern="1200" dirty="0" smtClean="0">
              <a:ln>
                <a:noFill/>
              </a:ln>
              <a:solidFill>
                <a:srgbClr val="000000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marR="0" lvl="0" indent="-358775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Blip>
                <a:blip r:embed="rId3"/>
              </a:buBlip>
              <a:tabLst/>
            </a:pPr>
            <a:endParaRPr lang="en-US" sz="2100" dirty="0">
              <a:solidFill>
                <a:srgbClr val="000000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marR="0" lvl="0" indent="-358775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Blip>
                <a:blip r:embed="rId3"/>
              </a:buBlip>
              <a:tabLst/>
            </a:pPr>
            <a:r>
              <a:rPr lang="en-US" sz="21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>Target audience: Students from maritime &amp; logistics studies</a:t>
            </a:r>
          </a:p>
          <a:p>
            <a:pPr marL="358775" marR="0" lvl="0" indent="-358775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Blip>
                <a:blip r:embed="rId3"/>
              </a:buBlip>
              <a:tabLst/>
            </a:pPr>
            <a:endParaRPr lang="en-US" sz="2100" b="0" i="0" u="none" strike="noStrike" kern="1200" dirty="0" smtClean="0">
              <a:ln>
                <a:noFill/>
              </a:ln>
              <a:solidFill>
                <a:srgbClr val="000000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R="0" lvl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None/>
              <a:tabLst/>
            </a:pPr>
            <a:endParaRPr lang="en-US" sz="2100" dirty="0">
              <a:solidFill>
                <a:srgbClr val="000000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R="0" lvl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None/>
              <a:tabLst/>
            </a:pPr>
            <a:r>
              <a:rPr lang="en-US" sz="21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/>
            </a:r>
            <a:br>
              <a:rPr lang="en-US" sz="21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</a:br>
            <a:endParaRPr lang="en-US" sz="2100" b="0" i="0" u="none" strike="noStrike" kern="1200" dirty="0">
              <a:ln>
                <a:noFill/>
              </a:ln>
              <a:solidFill>
                <a:srgbClr val="000000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100" b="0" i="0" u="none" strike="noStrike" kern="1200" dirty="0">
              <a:ln>
                <a:noFill/>
              </a:ln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100" b="0" i="0" u="none" strike="noStrike" kern="1200" dirty="0">
              <a:ln>
                <a:noFill/>
              </a:ln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500" b="0" i="0" u="none" strike="noStrike" kern="1200" dirty="0">
              <a:ln>
                <a:noFill/>
              </a:ln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56425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1"/>
          <p:cNvSpPr>
            <a:spLocks noChangeArrowheads="1"/>
          </p:cNvSpPr>
          <p:nvPr/>
        </p:nvSpPr>
        <p:spPr bwMode="auto">
          <a:xfrm>
            <a:off x="12516" y="352714"/>
            <a:ext cx="7493184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COURSE STRUCTURE</a:t>
            </a:r>
            <a:endParaRPr lang="de-DE" sz="23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08042" y="2834379"/>
            <a:ext cx="2602632" cy="2911678"/>
          </a:xfrm>
          <a:prstGeom prst="rect">
            <a:avLst/>
          </a:prstGeom>
          <a:solidFill>
            <a:srgbClr val="8F9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 smtClean="0"/>
              <a:t>Concept</a:t>
            </a:r>
            <a:r>
              <a:rPr lang="de-DE" dirty="0" smtClean="0"/>
              <a:t> design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  <a:r>
              <a:rPr lang="de-DE" dirty="0" err="1" smtClean="0"/>
              <a:t>ship</a:t>
            </a:r>
            <a:endParaRPr lang="de-DE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Maritime Communication Technologies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 smtClean="0"/>
              <a:t>Voyage</a:t>
            </a:r>
            <a:r>
              <a:rPr lang="de-DE" dirty="0" smtClean="0"/>
              <a:t> </a:t>
            </a:r>
            <a:r>
              <a:rPr lang="de-DE" dirty="0" err="1" smtClean="0"/>
              <a:t>planning</a:t>
            </a:r>
            <a:endParaRPr lang="de-DE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Port </a:t>
            </a:r>
            <a:r>
              <a:rPr lang="de-DE" dirty="0" err="1" smtClean="0"/>
              <a:t>state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endParaRPr lang="de-DE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…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3258688" y="2834379"/>
            <a:ext cx="2602632" cy="2911678"/>
          </a:xfrm>
          <a:prstGeom prst="rect">
            <a:avLst/>
          </a:prstGeom>
          <a:solidFill>
            <a:srgbClr val="8F9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Maritime </a:t>
            </a:r>
            <a:r>
              <a:rPr lang="de-DE" dirty="0" err="1"/>
              <a:t>l</a:t>
            </a:r>
            <a:r>
              <a:rPr lang="de-DE" dirty="0" err="1" smtClean="0"/>
              <a:t>ogistics</a:t>
            </a:r>
            <a:r>
              <a:rPr lang="de-DE" dirty="0" smtClean="0"/>
              <a:t> &amp; Marketing </a:t>
            </a:r>
            <a:r>
              <a:rPr lang="de-DE" dirty="0" err="1" smtClean="0"/>
              <a:t>strategies</a:t>
            </a:r>
            <a:endParaRPr lang="de-DE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Port </a:t>
            </a:r>
            <a:r>
              <a:rPr lang="de-DE" dirty="0" err="1" smtClean="0"/>
              <a:t>management</a:t>
            </a:r>
            <a:endParaRPr lang="de-DE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Supply </a:t>
            </a:r>
            <a:r>
              <a:rPr lang="de-DE" dirty="0" err="1" smtClean="0"/>
              <a:t>chain</a:t>
            </a:r>
            <a:r>
              <a:rPr lang="de-DE" dirty="0" smtClean="0"/>
              <a:t> </a:t>
            </a:r>
            <a:r>
              <a:rPr lang="de-DE" dirty="0" err="1" smtClean="0"/>
              <a:t>management</a:t>
            </a:r>
            <a:endParaRPr lang="de-DE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Project </a:t>
            </a:r>
            <a:r>
              <a:rPr lang="de-DE" dirty="0" err="1" smtClean="0"/>
              <a:t>management</a:t>
            </a:r>
            <a:endParaRPr lang="de-DE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…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6325376" y="2834379"/>
            <a:ext cx="2602632" cy="2911678"/>
          </a:xfrm>
          <a:prstGeom prst="rect">
            <a:avLst/>
          </a:prstGeom>
          <a:solidFill>
            <a:srgbClr val="8F9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mtClean="0"/>
              <a:t>Transport chain simulation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mtClean="0"/>
              <a:t>Big data analysis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mtClean="0"/>
              <a:t>VBA programming with Excel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mtClean="0"/>
              <a:t>Statistics with Excel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mtClean="0"/>
              <a:t>Intercultural training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mtClean="0"/>
              <a:t>…</a:t>
            </a:r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156773" y="2492896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>
                <a:solidFill>
                  <a:srgbClr val="000000"/>
                </a:solidFill>
              </a:rPr>
              <a:t>Modules:</a:t>
            </a:r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48229" y="2492896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>
                <a:solidFill>
                  <a:srgbClr val="000000"/>
                </a:solidFill>
              </a:rPr>
              <a:t>Modules:</a:t>
            </a:r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339685" y="2492896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>
                <a:solidFill>
                  <a:srgbClr val="000000"/>
                </a:solidFill>
              </a:rPr>
              <a:t>Modules:</a:t>
            </a:r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08042" y="1268760"/>
            <a:ext cx="2602632" cy="10801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/>
              <a:t>Area 1:</a:t>
            </a:r>
          </a:p>
          <a:p>
            <a:pPr algn="ctr"/>
            <a:r>
              <a:rPr lang="de-DE" b="1" dirty="0" smtClean="0"/>
              <a:t>Maritime </a:t>
            </a:r>
            <a:r>
              <a:rPr lang="de-DE" b="1" dirty="0" err="1" smtClean="0"/>
              <a:t>Operations</a:t>
            </a:r>
            <a:r>
              <a:rPr lang="de-DE" b="1" dirty="0" smtClean="0"/>
              <a:t> &amp; Technologies</a:t>
            </a:r>
            <a:endParaRPr lang="de-DE" b="1" dirty="0"/>
          </a:p>
        </p:txBody>
      </p:sp>
      <p:sp>
        <p:nvSpPr>
          <p:cNvPr id="15" name="Rechteck 14"/>
          <p:cNvSpPr/>
          <p:nvPr/>
        </p:nvSpPr>
        <p:spPr>
          <a:xfrm>
            <a:off x="3257769" y="1268760"/>
            <a:ext cx="2602632" cy="10801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smtClean="0"/>
              <a:t>Area 2:</a:t>
            </a:r>
          </a:p>
          <a:p>
            <a:pPr algn="ctr"/>
            <a:r>
              <a:rPr lang="de-DE" b="1" smtClean="0"/>
              <a:t>Maritime Business &amp; Logistics</a:t>
            </a:r>
            <a:endParaRPr lang="de-DE" b="1"/>
          </a:p>
        </p:txBody>
      </p:sp>
      <p:sp>
        <p:nvSpPr>
          <p:cNvPr id="16" name="Rechteck 15"/>
          <p:cNvSpPr/>
          <p:nvPr/>
        </p:nvSpPr>
        <p:spPr>
          <a:xfrm>
            <a:off x="6325376" y="1268760"/>
            <a:ext cx="2602632" cy="10801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smtClean="0"/>
              <a:t>Area 3:</a:t>
            </a:r>
          </a:p>
          <a:p>
            <a:pPr algn="ctr"/>
            <a:r>
              <a:rPr lang="de-DE" b="1" smtClean="0"/>
              <a:t>IT Applications &amp; Business Basics</a:t>
            </a:r>
            <a:endParaRPr lang="de-DE" b="1"/>
          </a:p>
        </p:txBody>
      </p:sp>
      <p:sp>
        <p:nvSpPr>
          <p:cNvPr id="17" name="Textfeld 16"/>
          <p:cNvSpPr txBox="1"/>
          <p:nvPr/>
        </p:nvSpPr>
        <p:spPr>
          <a:xfrm>
            <a:off x="1480544" y="5939988"/>
            <a:ext cx="618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000000"/>
                </a:solidFill>
              </a:rPr>
              <a:t>Invited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</a:rPr>
              <a:t>foreign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</a:rPr>
              <a:t>partners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</a:rPr>
              <a:t>may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</a:rPr>
              <a:t>suggest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</a:rPr>
              <a:t>further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</a:rPr>
              <a:t>modules</a:t>
            </a:r>
            <a:r>
              <a:rPr lang="de-DE" b="1" dirty="0" smtClean="0">
                <a:solidFill>
                  <a:srgbClr val="000000"/>
                </a:solidFill>
              </a:rPr>
              <a:t>!</a:t>
            </a:r>
            <a:endParaRPr lang="de-DE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1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1"/>
          <p:cNvSpPr>
            <a:spLocks noChangeArrowheads="1"/>
          </p:cNvSpPr>
          <p:nvPr/>
        </p:nvSpPr>
        <p:spPr bwMode="auto">
          <a:xfrm>
            <a:off x="12516" y="352714"/>
            <a:ext cx="7493184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COURSE STRUCTURE</a:t>
            </a:r>
            <a:endParaRPr lang="de-DE" sz="23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08042" y="1268760"/>
            <a:ext cx="2602632" cy="10801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/>
              <a:t>Area 1:</a:t>
            </a:r>
          </a:p>
          <a:p>
            <a:pPr algn="ctr"/>
            <a:r>
              <a:rPr lang="de-DE" b="1" dirty="0" smtClean="0"/>
              <a:t>Maritime </a:t>
            </a:r>
            <a:r>
              <a:rPr lang="de-DE" b="1" dirty="0" err="1" smtClean="0"/>
              <a:t>Operations</a:t>
            </a:r>
            <a:r>
              <a:rPr lang="de-DE" b="1" dirty="0" smtClean="0"/>
              <a:t> &amp; Technologies</a:t>
            </a:r>
            <a:endParaRPr lang="de-DE" b="1" dirty="0"/>
          </a:p>
        </p:txBody>
      </p:sp>
      <p:sp>
        <p:nvSpPr>
          <p:cNvPr id="15" name="Rechteck 14"/>
          <p:cNvSpPr/>
          <p:nvPr/>
        </p:nvSpPr>
        <p:spPr>
          <a:xfrm>
            <a:off x="3257769" y="1268760"/>
            <a:ext cx="2602632" cy="10801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smtClean="0"/>
              <a:t>Area 2:</a:t>
            </a:r>
          </a:p>
          <a:p>
            <a:pPr algn="ctr"/>
            <a:r>
              <a:rPr lang="de-DE" b="1" smtClean="0"/>
              <a:t>Maritime Business &amp; Logistics</a:t>
            </a:r>
            <a:endParaRPr lang="de-DE" b="1"/>
          </a:p>
        </p:txBody>
      </p:sp>
      <p:sp>
        <p:nvSpPr>
          <p:cNvPr id="16" name="Rechteck 15"/>
          <p:cNvSpPr/>
          <p:nvPr/>
        </p:nvSpPr>
        <p:spPr>
          <a:xfrm>
            <a:off x="6325376" y="1268760"/>
            <a:ext cx="2602632" cy="10801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smtClean="0"/>
              <a:t>Area 3:</a:t>
            </a:r>
          </a:p>
          <a:p>
            <a:pPr algn="ctr"/>
            <a:r>
              <a:rPr lang="de-DE" b="1" smtClean="0"/>
              <a:t>IT Applications &amp; Business Basics</a:t>
            </a:r>
            <a:endParaRPr lang="de-DE" b="1"/>
          </a:p>
        </p:txBody>
      </p:sp>
      <p:sp>
        <p:nvSpPr>
          <p:cNvPr id="18" name="Textfeld 17"/>
          <p:cNvSpPr txBox="1"/>
          <p:nvPr/>
        </p:nvSpPr>
        <p:spPr>
          <a:xfrm>
            <a:off x="3319002" y="2780928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000000"/>
                </a:solidFill>
              </a:rPr>
              <a:t>Each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</a:rPr>
              <a:t>student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</a:rPr>
              <a:t>selects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95060" y="4365103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>
                <a:solidFill>
                  <a:srgbClr val="000000"/>
                </a:solidFill>
              </a:rPr>
              <a:t>2 modules </a:t>
            </a:r>
          </a:p>
          <a:p>
            <a:r>
              <a:rPr lang="de-DE" b="1" smtClean="0">
                <a:solidFill>
                  <a:srgbClr val="000000"/>
                </a:solidFill>
              </a:rPr>
              <a:t>from area 1</a:t>
            </a:r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844787" y="4365101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>
                <a:solidFill>
                  <a:srgbClr val="000000"/>
                </a:solidFill>
              </a:rPr>
              <a:t>2 modules </a:t>
            </a:r>
          </a:p>
          <a:p>
            <a:r>
              <a:rPr lang="de-DE" b="1" smtClean="0">
                <a:solidFill>
                  <a:srgbClr val="000000"/>
                </a:solidFill>
              </a:rPr>
              <a:t>from area 2</a:t>
            </a:r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905702" y="4365102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>
                <a:solidFill>
                  <a:srgbClr val="000000"/>
                </a:solidFill>
              </a:rPr>
              <a:t>1 module </a:t>
            </a:r>
          </a:p>
          <a:p>
            <a:r>
              <a:rPr lang="de-DE" b="1" smtClean="0">
                <a:solidFill>
                  <a:srgbClr val="000000"/>
                </a:solidFill>
              </a:rPr>
              <a:t>from area 3</a:t>
            </a:r>
            <a:endParaRPr lang="de-DE" b="1">
              <a:solidFill>
                <a:srgbClr val="000000"/>
              </a:solidFill>
            </a:endParaRPr>
          </a:p>
        </p:txBody>
      </p:sp>
      <p:cxnSp>
        <p:nvCxnSpPr>
          <p:cNvPr id="22" name="Gerade Verbindung mit Pfeil 21"/>
          <p:cNvCxnSpPr>
            <a:stCxn id="18" idx="2"/>
            <a:endCxn id="20" idx="0"/>
          </p:cNvCxnSpPr>
          <p:nvPr/>
        </p:nvCxnSpPr>
        <p:spPr>
          <a:xfrm>
            <a:off x="4559085" y="3150260"/>
            <a:ext cx="0" cy="1214841"/>
          </a:xfrm>
          <a:prstGeom prst="straightConnector1">
            <a:avLst/>
          </a:prstGeom>
          <a:ln w="57150">
            <a:solidFill>
              <a:srgbClr val="5B5F5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18" idx="2"/>
            <a:endCxn id="19" idx="0"/>
          </p:cNvCxnSpPr>
          <p:nvPr/>
        </p:nvCxnSpPr>
        <p:spPr>
          <a:xfrm flipH="1">
            <a:off x="1509358" y="3150260"/>
            <a:ext cx="3049727" cy="1214843"/>
          </a:xfrm>
          <a:prstGeom prst="straightConnector1">
            <a:avLst/>
          </a:prstGeom>
          <a:ln w="57150">
            <a:solidFill>
              <a:srgbClr val="5B5F5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18" idx="2"/>
            <a:endCxn id="21" idx="0"/>
          </p:cNvCxnSpPr>
          <p:nvPr/>
        </p:nvCxnSpPr>
        <p:spPr>
          <a:xfrm>
            <a:off x="4559085" y="3150260"/>
            <a:ext cx="3060915" cy="1214842"/>
          </a:xfrm>
          <a:prstGeom prst="straightConnector1">
            <a:avLst/>
          </a:prstGeom>
          <a:ln w="57150">
            <a:solidFill>
              <a:srgbClr val="5B5F5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/>
        </p:nvSpPr>
        <p:spPr>
          <a:xfrm>
            <a:off x="2695085" y="4443394"/>
            <a:ext cx="705075" cy="39315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/>
              <a:t>or</a:t>
            </a:r>
          </a:p>
        </p:txBody>
      </p:sp>
      <p:sp>
        <p:nvSpPr>
          <p:cNvPr id="26" name="Rechteck 25"/>
          <p:cNvSpPr/>
          <p:nvPr/>
        </p:nvSpPr>
        <p:spPr>
          <a:xfrm>
            <a:off x="5737456" y="4465853"/>
            <a:ext cx="705075" cy="39315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/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276927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1"/>
          <p:cNvSpPr>
            <a:spLocks noChangeArrowheads="1"/>
          </p:cNvSpPr>
          <p:nvPr/>
        </p:nvSpPr>
        <p:spPr bwMode="auto">
          <a:xfrm>
            <a:off x="12516" y="352714"/>
            <a:ext cx="7493184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ACTIVITIES &amp; COSTS FOR THE </a:t>
            </a:r>
            <a:r>
              <a:rPr lang="de-DE" sz="2300" dirty="0" smtClean="0">
                <a:solidFill>
                  <a:schemeClr val="tx1">
                    <a:lumMod val="75000"/>
                  </a:schemeClr>
                </a:solidFill>
              </a:rPr>
              <a:t>SUMMER SCHOOL 2019</a:t>
            </a:r>
            <a:endParaRPr lang="de-DE" sz="23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Textfeld 2"/>
          <p:cNvSpPr/>
          <p:nvPr/>
        </p:nvSpPr>
        <p:spPr>
          <a:xfrm>
            <a:off x="542975" y="1193004"/>
            <a:ext cx="8210500" cy="528399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358775" marR="0" lvl="0" indent="-358775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Blip>
                <a:blip r:embed="rId3"/>
              </a:buBlip>
              <a:tabLst/>
            </a:pPr>
            <a:r>
              <a:rPr lang="en-US" sz="21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>Regular in-class lectures and guest lectures (8 contact hours + 2 self study per day)</a:t>
            </a:r>
            <a:r>
              <a:rPr lang="en-US" sz="21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/>
            </a:r>
            <a:br>
              <a:rPr lang="en-US" sz="21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</a:br>
            <a:endParaRPr lang="en-US" sz="2100" b="0" i="0" u="none" strike="noStrike" kern="1200" dirty="0" smtClean="0">
              <a:ln>
                <a:noFill/>
              </a:ln>
              <a:solidFill>
                <a:srgbClr val="000000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marR="0" lvl="0" indent="-358775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Blip>
                <a:blip r:embed="rId3"/>
              </a:buBlip>
              <a:tabLst/>
            </a:pPr>
            <a:r>
              <a:rPr lang="en-US" sz="2100" dirty="0" smtClean="0"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>O</a:t>
            </a:r>
            <a:r>
              <a:rPr lang="en-US" sz="21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>ut-of-class field trips on Fridays to partner companies (Meyer Shipyard, Mercedes-Benz, Beck’s Brewery, Container Terminal etc.) </a:t>
            </a:r>
            <a:br>
              <a:rPr lang="en-US" sz="21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</a:br>
            <a:endParaRPr lang="en-US" sz="2100" b="0" i="0" u="none" strike="noStrike" kern="1200" dirty="0" smtClean="0">
              <a:ln>
                <a:noFill/>
              </a:ln>
              <a:solidFill>
                <a:srgbClr val="000000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marR="0" lvl="0" indent="-358775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Blip>
                <a:blip r:embed="rId3"/>
              </a:buBlip>
              <a:tabLst/>
            </a:pPr>
            <a:r>
              <a:rPr lang="en-US" sz="21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>Social and cultural </a:t>
            </a:r>
            <a:r>
              <a:rPr lang="en-US" sz="2100" b="0" i="0" u="none" strike="noStrike" kern="1200" dirty="0" err="1" smtClean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>programme</a:t>
            </a:r>
            <a:r>
              <a:rPr lang="en-US" sz="21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>: city walking tour in Oldenburg, Bremen, Bremerhaven, Food festival &amp; Grill championship etc.</a:t>
            </a:r>
          </a:p>
          <a:p>
            <a:pPr marL="358775" marR="0" lvl="0" indent="-358775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Blip>
                <a:blip r:embed="rId3"/>
              </a:buBlip>
              <a:tabLst/>
            </a:pPr>
            <a:endParaRPr lang="en-US" sz="2100" dirty="0">
              <a:solidFill>
                <a:srgbClr val="000000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marR="0" lvl="0" indent="-358775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Blip>
                <a:blip r:embed="rId3"/>
              </a:buBlip>
              <a:tabLst/>
            </a:pPr>
            <a:r>
              <a:rPr lang="en-US" sz="21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>Course fee is 500 EUR</a:t>
            </a:r>
          </a:p>
          <a:p>
            <a:pPr marR="0" lvl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None/>
              <a:tabLst/>
            </a:pPr>
            <a:endParaRPr lang="en-US" sz="2100" b="0" i="0" u="none" strike="noStrike" kern="1200" dirty="0" smtClean="0">
              <a:ln>
                <a:noFill/>
              </a:ln>
              <a:solidFill>
                <a:srgbClr val="000000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marR="0" lvl="0" indent="-358775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Blip>
                <a:blip r:embed="rId3"/>
              </a:buBlip>
              <a:tabLst/>
            </a:pPr>
            <a:r>
              <a:rPr lang="en-US" sz="2100" dirty="0" smtClean="0"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>Accommodation for students is free of charge</a:t>
            </a:r>
          </a:p>
          <a:p>
            <a:pPr marR="0" lvl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None/>
              <a:tabLst/>
            </a:pPr>
            <a:endParaRPr lang="en-US" sz="2100" dirty="0" smtClean="0">
              <a:solidFill>
                <a:srgbClr val="000000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marR="0" lvl="0" indent="-358775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Blip>
                <a:blip r:embed="rId3"/>
              </a:buBlip>
              <a:tabLst/>
            </a:pPr>
            <a:r>
              <a:rPr lang="en-US" sz="21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>Meals in the hostel cost about 11 EUR/day</a:t>
            </a:r>
          </a:p>
          <a:p>
            <a:pPr marR="0" lvl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None/>
              <a:tabLst/>
            </a:pPr>
            <a:endParaRPr lang="en-US" sz="2100" b="0" i="0" u="none" strike="noStrike" kern="1200" dirty="0" smtClean="0">
              <a:ln>
                <a:noFill/>
              </a:ln>
              <a:solidFill>
                <a:srgbClr val="000000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marR="0" lvl="0" indent="-358775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Blip>
                <a:blip r:embed="rId3"/>
              </a:buBlip>
              <a:tabLst/>
            </a:pPr>
            <a:r>
              <a:rPr lang="en-US" sz="2100" dirty="0" smtClean="0"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>Individual payment for the field trips &amp; social </a:t>
            </a:r>
            <a:r>
              <a:rPr lang="en-US" sz="2100" dirty="0" err="1" smtClean="0"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>programme</a:t>
            </a:r>
            <a:r>
              <a:rPr lang="en-US" sz="2100" dirty="0" smtClean="0"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>.</a:t>
            </a:r>
            <a:endParaRPr lang="en-US" sz="2100" b="0" i="0" u="none" strike="noStrike" kern="1200" dirty="0" smtClean="0">
              <a:ln>
                <a:noFill/>
              </a:ln>
              <a:solidFill>
                <a:srgbClr val="000000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R="0" lvl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None/>
              <a:tabLst/>
            </a:pPr>
            <a:endParaRPr lang="en-US" sz="2100" b="0" i="0" u="none" strike="noStrike" kern="1200" dirty="0" smtClean="0">
              <a:ln>
                <a:noFill/>
              </a:ln>
              <a:solidFill>
                <a:srgbClr val="000000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R="0" lvl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None/>
              <a:tabLst/>
            </a:pPr>
            <a:endParaRPr lang="en-US" sz="2100" dirty="0">
              <a:solidFill>
                <a:srgbClr val="000000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R="0" lvl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4"/>
              <a:buNone/>
              <a:tabLst/>
            </a:pPr>
            <a:r>
              <a:rPr lang="en-US" sz="21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  <a:t/>
            </a:r>
            <a:br>
              <a:rPr lang="en-US" sz="21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NDSFrutiger 45 Light" pitchFamily="18"/>
                <a:ea typeface="Arial Unicode MS" pitchFamily="2"/>
                <a:cs typeface="Tahoma" pitchFamily="2"/>
              </a:rPr>
            </a:br>
            <a:endParaRPr lang="en-US" sz="2100" b="0" i="0" u="none" strike="noStrike" kern="1200" dirty="0">
              <a:ln>
                <a:noFill/>
              </a:ln>
              <a:solidFill>
                <a:srgbClr val="000000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100" b="0" i="0" u="none" strike="noStrike" kern="1200" dirty="0">
              <a:ln>
                <a:noFill/>
              </a:ln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100" b="0" i="0" u="none" strike="noStrike" kern="1200" dirty="0">
              <a:ln>
                <a:noFill/>
              </a:ln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500" b="0" i="0" u="none" strike="noStrike" kern="1200" dirty="0">
              <a:ln>
                <a:noFill/>
              </a:ln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013200" y="3930287"/>
            <a:ext cx="4572000" cy="64633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de-DE" dirty="0" err="1">
                <a:solidFill>
                  <a:srgbClr val="FF0000"/>
                </a:solidFill>
              </a:rPr>
              <a:t>Possible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financial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support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from</a:t>
            </a:r>
            <a:r>
              <a:rPr lang="de-DE" dirty="0">
                <a:solidFill>
                  <a:srgbClr val="FF0000"/>
                </a:solidFill>
              </a:rPr>
              <a:t> DAAD </a:t>
            </a:r>
            <a:r>
              <a:rPr lang="de-DE" dirty="0" err="1">
                <a:solidFill>
                  <a:srgbClr val="FF0000"/>
                </a:solidFill>
              </a:rPr>
              <a:t>and</a:t>
            </a:r>
            <a:r>
              <a:rPr lang="de-DE" dirty="0">
                <a:solidFill>
                  <a:srgbClr val="FF0000"/>
                </a:solidFill>
              </a:rPr>
              <a:t>/</a:t>
            </a:r>
            <a:r>
              <a:rPr lang="de-DE" dirty="0" err="1">
                <a:solidFill>
                  <a:srgbClr val="FF0000"/>
                </a:solidFill>
              </a:rPr>
              <a:t>or</a:t>
            </a:r>
            <a:r>
              <a:rPr lang="de-DE" dirty="0">
                <a:solidFill>
                  <a:srgbClr val="FF0000"/>
                </a:solidFill>
              </a:rPr>
              <a:t> Erasmus </a:t>
            </a:r>
            <a:r>
              <a:rPr lang="de-DE" dirty="0" smtClean="0">
                <a:solidFill>
                  <a:srgbClr val="FF0000"/>
                </a:solidFill>
              </a:rPr>
              <a:t>+ </a:t>
            </a:r>
            <a:r>
              <a:rPr lang="de-DE" dirty="0" err="1" smtClean="0">
                <a:solidFill>
                  <a:srgbClr val="FF0000"/>
                </a:solidFill>
              </a:rPr>
              <a:t>programme</a:t>
            </a:r>
            <a:r>
              <a:rPr lang="de-DE" dirty="0" smtClean="0">
                <a:solidFill>
                  <a:srgbClr val="FF0000"/>
                </a:solidFill>
              </a:rPr>
              <a:t> 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25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430440" y="327442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Thank you for your attention !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79012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Studienor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987253"/>
            <a:ext cx="5108853" cy="5549339"/>
          </a:xfrm>
          <a:prstGeom prst="rect">
            <a:avLst/>
          </a:prstGeom>
        </p:spPr>
      </p:pic>
      <p:pic>
        <p:nvPicPr>
          <p:cNvPr id="7" name="Bild 6" descr="130619_0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" y="1048179"/>
            <a:ext cx="3213593" cy="2141056"/>
          </a:xfrm>
          <a:prstGeom prst="rect">
            <a:avLst/>
          </a:prstGeom>
        </p:spPr>
      </p:pic>
      <p:pic>
        <p:nvPicPr>
          <p:cNvPr id="8" name="Bild 7" descr="Campu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201" y="2198255"/>
            <a:ext cx="3508393" cy="2052410"/>
          </a:xfrm>
          <a:prstGeom prst="rect">
            <a:avLst/>
          </a:prstGeom>
        </p:spPr>
      </p:pic>
      <p:pic>
        <p:nvPicPr>
          <p:cNvPr id="9" name="Bild 8" descr="140331_jpg00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" y="4809501"/>
            <a:ext cx="3865443" cy="1744982"/>
          </a:xfrm>
          <a:prstGeom prst="rect">
            <a:avLst/>
          </a:prstGeom>
        </p:spPr>
      </p:pic>
      <p:sp>
        <p:nvSpPr>
          <p:cNvPr id="10" name="Textfeld 2"/>
          <p:cNvSpPr txBox="1">
            <a:spLocks noChangeArrowheads="1"/>
          </p:cNvSpPr>
          <p:nvPr/>
        </p:nvSpPr>
        <p:spPr bwMode="auto">
          <a:xfrm>
            <a:off x="0" y="5646814"/>
            <a:ext cx="36514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Dept. of </a:t>
            </a:r>
            <a:r>
              <a:rPr lang="en-US" sz="1600" dirty="0">
                <a:solidFill>
                  <a:schemeClr val="bg1"/>
                </a:solidFill>
                <a:latin typeface="BlairMdITC TT-Medium"/>
                <a:cs typeface="BlairMdITC TT-Medium"/>
              </a:rPr>
              <a:t>Civil </a:t>
            </a:r>
            <a:r>
              <a:rPr lang="en-US" sz="16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Engineering, Geo-information </a:t>
            </a:r>
            <a:r>
              <a:rPr lang="en-US" sz="1600" dirty="0">
                <a:solidFill>
                  <a:schemeClr val="bg1"/>
                </a:solidFill>
                <a:latin typeface="BlairMdITC TT-Medium"/>
                <a:cs typeface="BlairMdITC TT-Medium"/>
              </a:rPr>
              <a:t>and Health </a:t>
            </a:r>
            <a:r>
              <a:rPr lang="en-US" sz="16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Technology</a:t>
            </a:r>
            <a:endParaRPr lang="de-DE" sz="1600" dirty="0" smtClean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11" name="Textfeld 2"/>
          <p:cNvSpPr txBox="1">
            <a:spLocks noChangeArrowheads="1"/>
          </p:cNvSpPr>
          <p:nvPr/>
        </p:nvSpPr>
        <p:spPr bwMode="auto">
          <a:xfrm>
            <a:off x="12516" y="5221405"/>
            <a:ext cx="36514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Dept. of Architecture</a:t>
            </a:r>
            <a:endParaRPr lang="de-DE" sz="1600" dirty="0" smtClean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12" name="Textfeld 2"/>
          <p:cNvSpPr txBox="1">
            <a:spLocks noChangeArrowheads="1"/>
          </p:cNvSpPr>
          <p:nvPr/>
        </p:nvSpPr>
        <p:spPr bwMode="auto">
          <a:xfrm>
            <a:off x="5658075" y="2189919"/>
            <a:ext cx="33566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rgbClr val="002060"/>
                </a:solidFill>
                <a:latin typeface="BlairMdITC TT-Medium"/>
                <a:cs typeface="BlairMdITC TT-Medium"/>
              </a:rPr>
              <a:t>Dept. of Maritime and Logistics Studies</a:t>
            </a:r>
            <a:endParaRPr lang="de-DE" sz="1600" dirty="0" smtClean="0">
              <a:solidFill>
                <a:srgbClr val="002060"/>
              </a:solidFill>
              <a:latin typeface="BlairMdITC TT-Medium"/>
              <a:cs typeface="BlairMdITC TT-Medium"/>
            </a:endParaRPr>
          </a:p>
        </p:txBody>
      </p:sp>
      <p:sp>
        <p:nvSpPr>
          <p:cNvPr id="13" name="Textfeld 2"/>
          <p:cNvSpPr txBox="1">
            <a:spLocks noChangeArrowheads="1"/>
          </p:cNvSpPr>
          <p:nvPr/>
        </p:nvSpPr>
        <p:spPr bwMode="auto">
          <a:xfrm>
            <a:off x="82740" y="1251908"/>
            <a:ext cx="3356643" cy="19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BlairMdITC TT-Medium"/>
                <a:cs typeface="BlairMdITC TT-Medium"/>
              </a:rPr>
              <a:t>Dept. of Business Administration and Management</a:t>
            </a:r>
          </a:p>
          <a:p>
            <a:pPr eaLnBrk="1" hangingPunct="1">
              <a:spcBef>
                <a:spcPct val="50000"/>
              </a:spcBef>
            </a:pPr>
            <a:endParaRPr lang="en-US" sz="900" dirty="0" smtClean="0">
              <a:solidFill>
                <a:schemeClr val="tx2">
                  <a:lumMod val="50000"/>
                </a:schemeClr>
              </a:solidFill>
              <a:latin typeface="BlairMdITC TT-Medium"/>
              <a:cs typeface="BlairMdITC TT-Medium"/>
            </a:endParaRPr>
          </a:p>
          <a:p>
            <a:pPr eaLnBrk="1" hangingPunct="1">
              <a:spcBef>
                <a:spcPct val="50000"/>
              </a:spcBef>
            </a:pPr>
            <a:r>
              <a:rPr lang="de-DE" sz="1600" dirty="0" err="1" smtClean="0">
                <a:solidFill>
                  <a:schemeClr val="tx2">
                    <a:lumMod val="50000"/>
                  </a:schemeClr>
                </a:solidFill>
                <a:latin typeface="BlairMdITC TT-Medium"/>
                <a:cs typeface="BlairMdITC TT-Medium"/>
              </a:rPr>
              <a:t>Dept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BlairMdITC TT-Medium"/>
                <a:cs typeface="BlairMdITC TT-Medium"/>
              </a:rPr>
              <a:t>. Management  Information </a:t>
            </a:r>
            <a:r>
              <a:rPr lang="de-DE" sz="1600" dirty="0" err="1" smtClean="0">
                <a:solidFill>
                  <a:schemeClr val="tx2">
                    <a:lumMod val="50000"/>
                  </a:schemeClr>
                </a:solidFill>
                <a:latin typeface="BlairMdITC TT-Medium"/>
                <a:cs typeface="BlairMdITC TT-Medium"/>
              </a:rPr>
              <a:t>and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BlairMdITC TT-Medium"/>
                <a:cs typeface="BlairMdITC TT-Medium"/>
              </a:rPr>
              <a:t> Technology</a:t>
            </a:r>
          </a:p>
          <a:p>
            <a:pPr eaLnBrk="1" hangingPunct="1">
              <a:spcBef>
                <a:spcPct val="50000"/>
              </a:spcBef>
            </a:pPr>
            <a:endParaRPr lang="de-DE" sz="900" dirty="0" smtClean="0">
              <a:solidFill>
                <a:schemeClr val="tx2">
                  <a:lumMod val="50000"/>
                </a:schemeClr>
              </a:solidFill>
              <a:latin typeface="BlairMdITC TT-Medium"/>
              <a:cs typeface="BlairMdITC TT-Medium"/>
            </a:endParaRPr>
          </a:p>
          <a:p>
            <a:pPr eaLnBrk="1" hangingPunct="1">
              <a:spcBef>
                <a:spcPct val="50000"/>
              </a:spcBef>
            </a:pPr>
            <a:r>
              <a:rPr lang="de-DE" sz="1600" dirty="0" err="1" smtClean="0">
                <a:solidFill>
                  <a:schemeClr val="tx2">
                    <a:lumMod val="50000"/>
                  </a:schemeClr>
                </a:solidFill>
                <a:latin typeface="BlairMdITC TT-Medium"/>
                <a:cs typeface="BlairMdITC TT-Medium"/>
              </a:rPr>
              <a:t>Dept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BlairMdITC TT-Medium"/>
                <a:cs typeface="BlairMdITC TT-Medium"/>
              </a:rPr>
              <a:t>. </a:t>
            </a:r>
            <a:r>
              <a:rPr lang="de-DE" sz="1600" dirty="0" err="1">
                <a:solidFill>
                  <a:schemeClr val="tx2">
                    <a:lumMod val="50000"/>
                  </a:schemeClr>
                </a:solidFill>
                <a:latin typeface="BlairMdITC TT-Medium"/>
                <a:cs typeface="BlairMdITC TT-Medium"/>
              </a:rPr>
              <a:t>o</a:t>
            </a:r>
            <a:r>
              <a:rPr lang="de-DE" sz="1600" dirty="0" err="1" smtClean="0">
                <a:solidFill>
                  <a:schemeClr val="tx2">
                    <a:lumMod val="50000"/>
                  </a:schemeClr>
                </a:solidFill>
                <a:latin typeface="BlairMdITC TT-Medium"/>
                <a:cs typeface="BlairMdITC TT-Medium"/>
              </a:rPr>
              <a:t>f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BlairMdITC TT-Medium"/>
                <a:cs typeface="BlairMdITC TT-Medium"/>
              </a:rPr>
              <a:t> Engineering </a:t>
            </a:r>
            <a:r>
              <a:rPr lang="de-DE" sz="1600" dirty="0" err="1" smtClean="0">
                <a:solidFill>
                  <a:schemeClr val="tx2">
                    <a:lumMod val="50000"/>
                  </a:schemeClr>
                </a:solidFill>
                <a:latin typeface="BlairMdITC TT-Medium"/>
                <a:cs typeface="BlairMdITC TT-Medium"/>
              </a:rPr>
              <a:t>Sciences</a:t>
            </a:r>
            <a:endParaRPr lang="de-DE" sz="1600" dirty="0" smtClean="0">
              <a:solidFill>
                <a:schemeClr val="tx2">
                  <a:lumMod val="50000"/>
                </a:schemeClr>
              </a:solidFill>
              <a:latin typeface="BlairMdITC TT-Medium"/>
              <a:cs typeface="BlairMdITC TT-Medium"/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 flipH="1" flipV="1">
            <a:off x="3168073" y="1450109"/>
            <a:ext cx="483361" cy="2770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>
            <a:off x="3057236" y="1801091"/>
            <a:ext cx="594198" cy="3971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H="1">
            <a:off x="2964873" y="1876119"/>
            <a:ext cx="699077" cy="11718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>
            <a:off x="2262909" y="5394036"/>
            <a:ext cx="19396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>
            <a:off x="3168073" y="5559959"/>
            <a:ext cx="1034472" cy="3513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V="1">
            <a:off x="5920509" y="2783030"/>
            <a:ext cx="0" cy="15211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Rechteck 11"/>
          <p:cNvSpPr>
            <a:spLocks noChangeArrowheads="1"/>
          </p:cNvSpPr>
          <p:nvPr/>
        </p:nvSpPr>
        <p:spPr bwMode="auto">
          <a:xfrm>
            <a:off x="12516" y="352714"/>
            <a:ext cx="5905873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JADE UNIVERSITY – CAMPUSES LOCATION</a:t>
            </a:r>
            <a:endParaRPr lang="de-DE" sz="2300" dirty="0"/>
          </a:p>
        </p:txBody>
      </p:sp>
      <p:sp>
        <p:nvSpPr>
          <p:cNvPr id="27" name="Textfeld 26"/>
          <p:cNvSpPr txBox="1"/>
          <p:nvPr/>
        </p:nvSpPr>
        <p:spPr>
          <a:xfrm>
            <a:off x="2263551" y="2398252"/>
            <a:ext cx="1059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latin typeface="+mn-lt"/>
                <a:cs typeface="Arial" panose="020B0604020202020204" pitchFamily="34" charset="0"/>
              </a:rPr>
              <a:t>4,800</a:t>
            </a:r>
            <a:br>
              <a:rPr lang="en-US" sz="1400" b="1" dirty="0" smtClean="0">
                <a:latin typeface="+mn-lt"/>
                <a:cs typeface="Arial" panose="020B0604020202020204" pitchFamily="34" charset="0"/>
              </a:rPr>
            </a:br>
            <a:r>
              <a:rPr lang="en-US" sz="1400" b="1" dirty="0" smtClean="0">
                <a:latin typeface="+mn-lt"/>
                <a:cs typeface="Arial" panose="020B0604020202020204" pitchFamily="34" charset="0"/>
              </a:rPr>
              <a:t>students</a:t>
            </a:r>
            <a:endParaRPr lang="en-US" sz="1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5972869" y="3392454"/>
            <a:ext cx="833120" cy="809065"/>
          </a:xfrm>
          <a:prstGeom prst="ellipse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/>
          <p:cNvSpPr/>
          <p:nvPr/>
        </p:nvSpPr>
        <p:spPr>
          <a:xfrm>
            <a:off x="1259040" y="4511869"/>
            <a:ext cx="833120" cy="80906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>
            <a:off x="2376516" y="2308459"/>
            <a:ext cx="833120" cy="80906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30"/>
          <p:cNvSpPr txBox="1"/>
          <p:nvPr/>
        </p:nvSpPr>
        <p:spPr>
          <a:xfrm>
            <a:off x="1141912" y="4608481"/>
            <a:ext cx="1059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latin typeface="+mn-lt"/>
                <a:cs typeface="Arial" panose="020B0604020202020204" pitchFamily="34" charset="0"/>
              </a:rPr>
              <a:t>2,100</a:t>
            </a:r>
            <a:br>
              <a:rPr lang="en-US" sz="1400" b="1" dirty="0" smtClean="0">
                <a:latin typeface="+mn-lt"/>
                <a:cs typeface="Arial" panose="020B0604020202020204" pitchFamily="34" charset="0"/>
              </a:rPr>
            </a:br>
            <a:r>
              <a:rPr lang="en-US" sz="1400" b="1" dirty="0" smtClean="0">
                <a:latin typeface="+mn-lt"/>
                <a:cs typeface="Arial" panose="020B0604020202020204" pitchFamily="34" charset="0"/>
              </a:rPr>
              <a:t>students</a:t>
            </a:r>
            <a:endParaRPr lang="en-US" sz="1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859904" y="3541005"/>
            <a:ext cx="1059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latin typeface="+mn-lt"/>
                <a:cs typeface="Arial" panose="020B0604020202020204" pitchFamily="34" charset="0"/>
              </a:rPr>
              <a:t>650</a:t>
            </a:r>
            <a:br>
              <a:rPr lang="en-US" sz="1400" b="1" dirty="0" smtClean="0">
                <a:latin typeface="+mn-lt"/>
                <a:cs typeface="Arial" panose="020B0604020202020204" pitchFamily="34" charset="0"/>
              </a:rPr>
            </a:br>
            <a:r>
              <a:rPr lang="en-US" sz="1400" b="1" dirty="0" smtClean="0">
                <a:latin typeface="+mn-lt"/>
                <a:cs typeface="Arial" panose="020B0604020202020204" pitchFamily="34" charset="0"/>
              </a:rPr>
              <a:t>students</a:t>
            </a:r>
            <a:endParaRPr lang="en-US" sz="14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77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1"/>
          <p:cNvSpPr>
            <a:spLocks noChangeArrowheads="1"/>
          </p:cNvSpPr>
          <p:nvPr/>
        </p:nvSpPr>
        <p:spPr bwMode="auto">
          <a:xfrm>
            <a:off x="12516" y="352714"/>
            <a:ext cx="5515381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JADE UNIVERSITY - FACTS AND FIGURES</a:t>
            </a:r>
            <a:endParaRPr lang="de-DE" sz="2300" dirty="0"/>
          </a:p>
        </p:txBody>
      </p:sp>
      <p:sp>
        <p:nvSpPr>
          <p:cNvPr id="20" name="Textplatzhalter 3"/>
          <p:cNvSpPr txBox="1">
            <a:spLocks/>
          </p:cNvSpPr>
          <p:nvPr/>
        </p:nvSpPr>
        <p:spPr>
          <a:xfrm>
            <a:off x="3924945" y="1268413"/>
            <a:ext cx="4103687" cy="48244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625475" algn="r"/>
                <a:tab pos="895350" algn="l"/>
              </a:tabLst>
            </a:pPr>
            <a:r>
              <a:rPr lang="en-US" sz="2000" dirty="0" smtClean="0">
                <a:solidFill>
                  <a:srgbClr val="C31924"/>
                </a:solidFill>
                <a:cs typeface="Arial" panose="020B0604020202020204" pitchFamily="34" charset="0"/>
              </a:rPr>
              <a:t>	3</a:t>
            </a:r>
            <a:r>
              <a:rPr lang="en-US" sz="2000" dirty="0" smtClean="0">
                <a:cs typeface="Arial" panose="020B0604020202020204" pitchFamily="34" charset="0"/>
              </a:rPr>
              <a:t>	campuses</a:t>
            </a:r>
          </a:p>
          <a:p>
            <a:pPr marL="0" indent="0">
              <a:buNone/>
              <a:tabLst>
                <a:tab pos="625475" algn="r"/>
                <a:tab pos="895350" algn="l"/>
              </a:tabLst>
            </a:pPr>
            <a:r>
              <a:rPr lang="en-US" sz="2000" dirty="0" smtClean="0">
                <a:solidFill>
                  <a:srgbClr val="C31924"/>
                </a:solidFill>
                <a:cs typeface="Arial" panose="020B0604020202020204" pitchFamily="34" charset="0"/>
              </a:rPr>
              <a:t>	6</a:t>
            </a:r>
            <a:r>
              <a:rPr lang="en-US" sz="2000" dirty="0" smtClean="0">
                <a:cs typeface="Arial" panose="020B0604020202020204" pitchFamily="34" charset="0"/>
              </a:rPr>
              <a:t>	departments</a:t>
            </a:r>
          </a:p>
          <a:p>
            <a:pPr marL="0" indent="0">
              <a:buNone/>
              <a:tabLst>
                <a:tab pos="625475" algn="r"/>
                <a:tab pos="895350" algn="l"/>
              </a:tabLst>
            </a:pPr>
            <a:r>
              <a:rPr lang="en-US" sz="2000" dirty="0" smtClean="0">
                <a:solidFill>
                  <a:srgbClr val="C31924"/>
                </a:solidFill>
                <a:cs typeface="Arial" panose="020B0604020202020204" pitchFamily="34" charset="0"/>
              </a:rPr>
              <a:t>	7,452</a:t>
            </a:r>
            <a:r>
              <a:rPr lang="en-US" sz="2000" dirty="0" smtClean="0">
                <a:cs typeface="Arial" panose="020B0604020202020204" pitchFamily="34" charset="0"/>
              </a:rPr>
              <a:t>	total number of students</a:t>
            </a:r>
          </a:p>
          <a:p>
            <a:pPr marL="0" indent="0">
              <a:buNone/>
              <a:tabLst>
                <a:tab pos="625475" algn="r"/>
                <a:tab pos="895350" algn="l"/>
              </a:tabLst>
            </a:pPr>
            <a:r>
              <a:rPr lang="en-US" sz="2000" dirty="0" smtClean="0">
                <a:solidFill>
                  <a:srgbClr val="C31924"/>
                </a:solidFill>
                <a:cs typeface="Arial" panose="020B0604020202020204" pitchFamily="34" charset="0"/>
              </a:rPr>
              <a:t>	38</a:t>
            </a:r>
            <a:r>
              <a:rPr lang="en-US" sz="2000" dirty="0" smtClean="0">
                <a:cs typeface="Arial" panose="020B0604020202020204" pitchFamily="34" charset="0"/>
              </a:rPr>
              <a:t>	Bachelor-courses</a:t>
            </a:r>
          </a:p>
          <a:p>
            <a:pPr marL="0" indent="0">
              <a:buNone/>
              <a:tabLst>
                <a:tab pos="625475" algn="r"/>
                <a:tab pos="895350" algn="l"/>
              </a:tabLst>
            </a:pPr>
            <a:r>
              <a:rPr lang="en-US" sz="2000" dirty="0" smtClean="0">
                <a:solidFill>
                  <a:srgbClr val="C31924"/>
                </a:solidFill>
                <a:cs typeface="Arial" panose="020B0604020202020204" pitchFamily="34" charset="0"/>
              </a:rPr>
              <a:t>	12</a:t>
            </a:r>
            <a:r>
              <a:rPr lang="en-US" sz="2000" dirty="0" smtClean="0">
                <a:cs typeface="Arial" panose="020B0604020202020204" pitchFamily="34" charset="0"/>
              </a:rPr>
              <a:t>	Master-courses</a:t>
            </a:r>
          </a:p>
          <a:p>
            <a:pPr marL="0" indent="0">
              <a:buNone/>
              <a:tabLst>
                <a:tab pos="625475" algn="r"/>
                <a:tab pos="895350" algn="l"/>
              </a:tabLst>
            </a:pPr>
            <a:endParaRPr lang="en-US" sz="2000" dirty="0" smtClean="0"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625475" algn="r"/>
                <a:tab pos="895350" algn="l"/>
              </a:tabLst>
            </a:pPr>
            <a:r>
              <a:rPr lang="en-US" sz="2000" dirty="0" smtClean="0">
                <a:solidFill>
                  <a:srgbClr val="C31924"/>
                </a:solidFill>
                <a:cs typeface="Arial" panose="020B0604020202020204" pitchFamily="34" charset="0"/>
              </a:rPr>
              <a:t>	500</a:t>
            </a:r>
            <a:r>
              <a:rPr lang="en-US" sz="2000" dirty="0" smtClean="0">
                <a:cs typeface="Arial" panose="020B0604020202020204" pitchFamily="34" charset="0"/>
              </a:rPr>
              <a:t>	number of employees</a:t>
            </a:r>
          </a:p>
          <a:p>
            <a:pPr marL="0" indent="0">
              <a:buNone/>
              <a:tabLst>
                <a:tab pos="625475" algn="r"/>
                <a:tab pos="895350" algn="l"/>
              </a:tabLst>
            </a:pPr>
            <a:r>
              <a:rPr lang="en-US" sz="2000" dirty="0" smtClean="0">
                <a:solidFill>
                  <a:srgbClr val="C31924"/>
                </a:solidFill>
                <a:cs typeface="Arial" panose="020B0604020202020204" pitchFamily="34" charset="0"/>
              </a:rPr>
              <a:t>	200</a:t>
            </a:r>
            <a:r>
              <a:rPr lang="en-US" sz="2000" dirty="0" smtClean="0">
                <a:cs typeface="Arial" panose="020B0604020202020204" pitchFamily="34" charset="0"/>
              </a:rPr>
              <a:t>	number of professors</a:t>
            </a:r>
          </a:p>
          <a:p>
            <a:pPr marL="0" indent="0">
              <a:buNone/>
              <a:tabLst>
                <a:tab pos="625475" algn="r"/>
                <a:tab pos="895350" algn="l"/>
              </a:tabLst>
            </a:pPr>
            <a:endParaRPr lang="en-US" sz="2000" dirty="0" smtClean="0"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625475" algn="r"/>
                <a:tab pos="895350" algn="l"/>
              </a:tabLst>
            </a:pPr>
            <a:r>
              <a:rPr lang="en-US" sz="2000" dirty="0" smtClean="0">
                <a:solidFill>
                  <a:srgbClr val="C31924"/>
                </a:solidFill>
                <a:cs typeface="Arial" panose="020B0604020202020204" pitchFamily="34" charset="0"/>
              </a:rPr>
              <a:t>	90</a:t>
            </a:r>
            <a:r>
              <a:rPr lang="en-US" sz="2000" dirty="0" smtClean="0">
                <a:cs typeface="Arial" panose="020B0604020202020204" pitchFamily="34" charset="0"/>
              </a:rPr>
              <a:t>	partnerships/contacts in 30  		countries</a:t>
            </a:r>
            <a:endParaRPr lang="en-US" sz="2000" dirty="0">
              <a:cs typeface="Arial" panose="020B0604020202020204" pitchFamily="34" charset="0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54" y="1268413"/>
            <a:ext cx="2795456" cy="211098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96" y="3732942"/>
            <a:ext cx="2966314" cy="221254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943209" y="6012805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31924"/>
                </a:solidFill>
                <a:cs typeface="Arial" panose="020B0604020202020204" pitchFamily="34" charset="0"/>
              </a:rPr>
              <a:t>37%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423665" y="6007997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63%</a:t>
            </a:r>
            <a:endParaRPr lang="de-DE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0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30" descr="karte homepage fh"/>
          <p:cNvPicPr>
            <a:picLocks noChangeAspect="1" noChangeArrowheads="1"/>
          </p:cNvPicPr>
          <p:nvPr/>
        </p:nvPicPr>
        <p:blipFill>
          <a:blip r:embed="rId2" cstate="print">
            <a:lum bright="40000" contrast="-70000"/>
          </a:blip>
          <a:srcRect/>
          <a:stretch>
            <a:fillRect/>
          </a:stretch>
        </p:blipFill>
        <p:spPr bwMode="auto">
          <a:xfrm>
            <a:off x="2002714" y="914869"/>
            <a:ext cx="7141286" cy="590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32" descr="anreiseplan_andreas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46" y="952499"/>
            <a:ext cx="3576694" cy="5905499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5" name="Rechteck 11"/>
          <p:cNvSpPr>
            <a:spLocks noChangeArrowheads="1"/>
          </p:cNvSpPr>
          <p:nvPr/>
        </p:nvSpPr>
        <p:spPr bwMode="auto">
          <a:xfrm>
            <a:off x="12516" y="352714"/>
            <a:ext cx="3138320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STUDY SITE ELSFLETH</a:t>
            </a:r>
            <a:endParaRPr lang="de-DE" sz="2300" dirty="0"/>
          </a:p>
        </p:txBody>
      </p:sp>
      <p:sp>
        <p:nvSpPr>
          <p:cNvPr id="7" name="Rechteck 6"/>
          <p:cNvSpPr/>
          <p:nvPr/>
        </p:nvSpPr>
        <p:spPr>
          <a:xfrm>
            <a:off x="3864190" y="1865717"/>
            <a:ext cx="51014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Population </a:t>
            </a:r>
            <a:r>
              <a:rPr lang="de-DE" dirty="0" err="1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of</a:t>
            </a:r>
            <a:r>
              <a:rPr lang="de-DE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 ca. 10,000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dirty="0" smtClean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Very connected with </a:t>
            </a:r>
            <a:r>
              <a:rPr lang="en-GB" dirty="0"/>
              <a:t>seafaring and port economics </a:t>
            </a:r>
            <a:endParaRPr lang="en-GB" dirty="0" smtClean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Location of 3 ship-owners companies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City with a maritime flair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Starting with 1832, here is the location of one of </a:t>
            </a:r>
            <a:r>
              <a:rPr lang="en-GB" dirty="0"/>
              <a:t>the biggest maritime university in Western </a:t>
            </a:r>
            <a:r>
              <a:rPr lang="en-GB" dirty="0" smtClean="0"/>
              <a:t>Europe</a:t>
            </a:r>
          </a:p>
        </p:txBody>
      </p:sp>
    </p:spTree>
    <p:extLst>
      <p:ext uri="{BB962C8B-B14F-4D97-AF65-F5344CB8AC3E}">
        <p14:creationId xmlns:p14="http://schemas.microsoft.com/office/powerpoint/2010/main" val="417599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30" descr="karte homepage fh"/>
          <p:cNvPicPr>
            <a:picLocks noChangeAspect="1" noChangeArrowheads="1"/>
          </p:cNvPicPr>
          <p:nvPr/>
        </p:nvPicPr>
        <p:blipFill>
          <a:blip r:embed="rId2" cstate="print">
            <a:lum bright="40000" contrast="-70000"/>
          </a:blip>
          <a:srcRect/>
          <a:stretch>
            <a:fillRect/>
          </a:stretch>
        </p:blipFill>
        <p:spPr bwMode="auto">
          <a:xfrm>
            <a:off x="2002714" y="952500"/>
            <a:ext cx="7141286" cy="589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32" descr="anreiseplan_andreas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75" y="962241"/>
            <a:ext cx="3565861" cy="580051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8854" y="1721255"/>
            <a:ext cx="2901332" cy="13412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06915" dir="2700000" algn="ctr" rotWithShape="0">
              <a:srgbClr val="C0C0C0"/>
            </a:outerShdw>
          </a:effectLst>
        </p:spPr>
      </p:pic>
      <p:sp>
        <p:nvSpPr>
          <p:cNvPr id="9" name="Line 1040"/>
          <p:cNvSpPr>
            <a:spLocks noChangeShapeType="1"/>
          </p:cNvSpPr>
          <p:nvPr/>
        </p:nvSpPr>
        <p:spPr bwMode="auto">
          <a:xfrm flipH="1" flipV="1">
            <a:off x="3634140" y="1347589"/>
            <a:ext cx="2175475" cy="1367901"/>
          </a:xfrm>
          <a:prstGeom prst="line">
            <a:avLst/>
          </a:prstGeom>
          <a:noFill/>
          <a:ln w="38100">
            <a:solidFill>
              <a:schemeClr val="tx1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0" name="Line 1040"/>
          <p:cNvSpPr>
            <a:spLocks noChangeShapeType="1"/>
          </p:cNvSpPr>
          <p:nvPr/>
        </p:nvSpPr>
        <p:spPr bwMode="auto">
          <a:xfrm flipH="1" flipV="1">
            <a:off x="3522462" y="2431858"/>
            <a:ext cx="2287153" cy="1816868"/>
          </a:xfrm>
          <a:prstGeom prst="line">
            <a:avLst/>
          </a:prstGeom>
          <a:noFill/>
          <a:ln w="38100">
            <a:solidFill>
              <a:srgbClr val="2E303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1" name="Line 1036"/>
          <p:cNvSpPr>
            <a:spLocks noChangeShapeType="1"/>
          </p:cNvSpPr>
          <p:nvPr/>
        </p:nvSpPr>
        <p:spPr bwMode="auto">
          <a:xfrm flipH="1" flipV="1">
            <a:off x="3144158" y="4587876"/>
            <a:ext cx="2665458" cy="1357534"/>
          </a:xfrm>
          <a:prstGeom prst="line">
            <a:avLst/>
          </a:prstGeom>
          <a:noFill/>
          <a:ln w="38100">
            <a:solidFill>
              <a:srgbClr val="2E303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pic>
        <p:nvPicPr>
          <p:cNvPr id="1028" name="Picture 4" descr="https://www.jade-hs.de/fileadmin/_migrated/pics/Weserstrasse_Suedo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54" y="3269679"/>
            <a:ext cx="2877874" cy="188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imulatorgebÃ¤u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54" y="5284990"/>
            <a:ext cx="2874128" cy="156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ine 1040"/>
          <p:cNvSpPr>
            <a:spLocks noChangeShapeType="1"/>
          </p:cNvSpPr>
          <p:nvPr/>
        </p:nvSpPr>
        <p:spPr bwMode="auto">
          <a:xfrm flipH="1">
            <a:off x="3633075" y="1013485"/>
            <a:ext cx="2231317" cy="133138"/>
          </a:xfrm>
          <a:prstGeom prst="line">
            <a:avLst/>
          </a:prstGeom>
          <a:noFill/>
          <a:ln w="38100">
            <a:solidFill>
              <a:schemeClr val="tx1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pic>
        <p:nvPicPr>
          <p:cNvPr id="1032" name="Picture 8" descr="Maritimes Forschungszentr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272" y="65988"/>
            <a:ext cx="2909478" cy="15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5885271" y="81563"/>
            <a:ext cx="25795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rgbClr val="333333"/>
                </a:solidFill>
                <a:latin typeface="arial" panose="020B0604020202020204" pitchFamily="34" charset="0"/>
              </a:rPr>
              <a:t>Maritime Research </a:t>
            </a:r>
            <a:r>
              <a:rPr lang="de-DE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Center</a:t>
            </a:r>
            <a:endParaRPr lang="de-DE" sz="16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921293" y="1772921"/>
            <a:ext cx="17924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rgbClr val="333333"/>
                </a:solidFill>
                <a:latin typeface="arial" panose="020B0604020202020204" pitchFamily="34" charset="0"/>
              </a:rPr>
              <a:t>Maritime Campus</a:t>
            </a:r>
            <a:endParaRPr lang="de-DE" sz="16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7222716" y="3258236"/>
            <a:ext cx="13901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Main </a:t>
            </a:r>
            <a:r>
              <a:rPr lang="de-DE" sz="1600" dirty="0" err="1" smtClean="0">
                <a:solidFill>
                  <a:srgbClr val="333333"/>
                </a:solidFill>
                <a:latin typeface="arial" panose="020B0604020202020204" pitchFamily="34" charset="0"/>
              </a:rPr>
              <a:t>building</a:t>
            </a:r>
            <a:endParaRPr lang="de-DE" sz="16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864392" y="5246292"/>
            <a:ext cx="18117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Simulator </a:t>
            </a:r>
            <a:r>
              <a:rPr lang="de-DE" sz="1600" dirty="0" err="1" smtClean="0">
                <a:solidFill>
                  <a:srgbClr val="333333"/>
                </a:solidFill>
                <a:latin typeface="arial" panose="020B0604020202020204" pitchFamily="34" charset="0"/>
              </a:rPr>
              <a:t>building</a:t>
            </a:r>
            <a:endParaRPr lang="de-DE" sz="16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hteck 11"/>
          <p:cNvSpPr>
            <a:spLocks noChangeArrowheads="1"/>
          </p:cNvSpPr>
          <p:nvPr/>
        </p:nvSpPr>
        <p:spPr bwMode="auto">
          <a:xfrm>
            <a:off x="12516" y="352714"/>
            <a:ext cx="3779521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STUDY CAMPUS ELSFLETH</a:t>
            </a:r>
            <a:endParaRPr lang="de-DE" sz="2300" dirty="0"/>
          </a:p>
        </p:txBody>
      </p:sp>
    </p:spTree>
    <p:extLst>
      <p:ext uri="{BB962C8B-B14F-4D97-AF65-F5344CB8AC3E}">
        <p14:creationId xmlns:p14="http://schemas.microsoft.com/office/powerpoint/2010/main" val="397656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4704937" y="1175481"/>
            <a:ext cx="4121073" cy="4807038"/>
            <a:chOff x="2644401" y="1434932"/>
            <a:chExt cx="4121073" cy="4807038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44401" y="1434932"/>
              <a:ext cx="4121073" cy="4807038"/>
            </a:xfrm>
            <a:prstGeom prst="rect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8" name="Textfeld 7"/>
            <p:cNvSpPr txBox="1"/>
            <p:nvPr/>
          </p:nvSpPr>
          <p:spPr>
            <a:xfrm>
              <a:off x="2663180" y="4525147"/>
              <a:ext cx="1993839" cy="17163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83077" tIns="41538" rIns="83077" bIns="41538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buNone/>
              </a:pPr>
              <a:endParaRPr lang="de-DE" sz="1385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endParaRPr>
            </a:p>
            <a:p>
              <a:pPr>
                <a:buNone/>
              </a:pPr>
              <a:r>
                <a:rPr lang="en-GB" sz="1431" dirty="0">
                  <a:solidFill>
                    <a:srgbClr val="626464"/>
                  </a:solidFill>
                  <a:latin typeface="NDSFrutiger 45 Light" pitchFamily="18"/>
                  <a:ea typeface="Arial Unicode MS" pitchFamily="2"/>
                  <a:cs typeface="Tahoma" pitchFamily="2"/>
                </a:rPr>
                <a:t>Total area 30,000 </a:t>
              </a:r>
              <a:r>
                <a:rPr lang="en-GB" sz="1431" dirty="0" err="1">
                  <a:solidFill>
                    <a:srgbClr val="626464"/>
                  </a:solidFill>
                  <a:latin typeface="NDSFrutiger 45 Light" pitchFamily="18"/>
                  <a:ea typeface="Arial Unicode MS" pitchFamily="2"/>
                  <a:cs typeface="Tahoma" pitchFamily="2"/>
                </a:rPr>
                <a:t>sqm</a:t>
              </a:r>
              <a:endParaRPr lang="en-GB" sz="1431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endParaRPr>
            </a:p>
            <a:p>
              <a:pPr>
                <a:buNone/>
              </a:pPr>
              <a:endParaRPr lang="en-GB" sz="1431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endParaRPr>
            </a:p>
            <a:p>
              <a:pPr marL="159731" indent="-159731">
                <a:spcAft>
                  <a:spcPts val="1308"/>
                </a:spcAft>
                <a:buClr>
                  <a:srgbClr val="C00000"/>
                </a:buClr>
                <a:buSzPct val="80000"/>
              </a:pPr>
              <a:r>
                <a:rPr lang="en-GB" sz="1431" dirty="0">
                  <a:solidFill>
                    <a:srgbClr val="626464"/>
                  </a:solidFill>
                  <a:latin typeface="NDSFrutiger 45 Light" pitchFamily="18"/>
                  <a:ea typeface="Arial Unicode MS" pitchFamily="2"/>
                  <a:cs typeface="Tahoma" pitchFamily="2"/>
                </a:rPr>
                <a:t>University campus</a:t>
              </a:r>
            </a:p>
            <a:p>
              <a:pPr marL="159731" indent="-159731">
                <a:spcAft>
                  <a:spcPts val="1308"/>
                </a:spcAft>
                <a:buClr>
                  <a:srgbClr val="C00000"/>
                </a:buClr>
                <a:buSzPct val="80000"/>
              </a:pPr>
              <a:r>
                <a:rPr lang="en-GB" sz="1431" dirty="0">
                  <a:solidFill>
                    <a:srgbClr val="626464"/>
                  </a:solidFill>
                  <a:latin typeface="NDSFrutiger 45 Light" pitchFamily="18"/>
                  <a:ea typeface="Arial Unicode MS" pitchFamily="2"/>
                  <a:cs typeface="Tahoma" pitchFamily="2"/>
                </a:rPr>
                <a:t>Research centre</a:t>
              </a:r>
            </a:p>
            <a:p>
              <a:pPr marL="159731" indent="-159731">
                <a:spcAft>
                  <a:spcPts val="1308"/>
                </a:spcAft>
                <a:buClr>
                  <a:srgbClr val="C00000"/>
                </a:buClr>
                <a:buSzPct val="80000"/>
              </a:pPr>
              <a:r>
                <a:rPr lang="en-GB" sz="1431" dirty="0">
                  <a:solidFill>
                    <a:srgbClr val="626464"/>
                  </a:solidFill>
                  <a:latin typeface="NDSFrutiger 45 Light" pitchFamily="18"/>
                  <a:ea typeface="Arial Unicode MS" pitchFamily="2"/>
                  <a:cs typeface="Tahoma" pitchFamily="2"/>
                </a:rPr>
                <a:t>Vocational training</a:t>
              </a:r>
            </a:p>
          </p:txBody>
        </p:sp>
      </p:grpSp>
      <p:sp>
        <p:nvSpPr>
          <p:cNvPr id="6" name="Rechteck 11"/>
          <p:cNvSpPr>
            <a:spLocks noChangeArrowheads="1"/>
          </p:cNvSpPr>
          <p:nvPr/>
        </p:nvSpPr>
        <p:spPr bwMode="auto">
          <a:xfrm>
            <a:off x="12516" y="352714"/>
            <a:ext cx="4568199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MARITIME CAMPUS IN ELSFLETH</a:t>
            </a:r>
            <a:endParaRPr lang="de-DE" sz="2300" dirty="0"/>
          </a:p>
        </p:txBody>
      </p:sp>
      <p:sp>
        <p:nvSpPr>
          <p:cNvPr id="2" name="Rechteck 1"/>
          <p:cNvSpPr/>
          <p:nvPr/>
        </p:nvSpPr>
        <p:spPr>
          <a:xfrm>
            <a:off x="132937" y="117548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Maritime Campus: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de-DE" b="1" dirty="0" smtClean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German </a:t>
            </a:r>
            <a:r>
              <a:rPr lang="de-DE" b="1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national </a:t>
            </a:r>
            <a:r>
              <a:rPr lang="de-DE" b="1" dirty="0" err="1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award</a:t>
            </a:r>
            <a:r>
              <a:rPr lang="de-DE" b="1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 </a:t>
            </a:r>
            <a:r>
              <a:rPr lang="de-DE" b="1" dirty="0" err="1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as</a:t>
            </a:r>
            <a:r>
              <a:rPr lang="de-DE" b="1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 Place </a:t>
            </a:r>
            <a:r>
              <a:rPr lang="de-DE" b="1" dirty="0" err="1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of</a:t>
            </a:r>
            <a:r>
              <a:rPr lang="de-DE" b="1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 Innovation 2009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37" y="3109139"/>
            <a:ext cx="4331141" cy="287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681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5"/>
          <p:cNvSpPr>
            <a:spLocks noChangeArrowheads="1"/>
          </p:cNvSpPr>
          <p:nvPr/>
        </p:nvSpPr>
        <p:spPr bwMode="auto">
          <a:xfrm>
            <a:off x="3038475" y="2224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178739" y="1921639"/>
            <a:ext cx="3719471" cy="72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200000"/>
              </a:lnSpc>
            </a:pPr>
            <a:r>
              <a:rPr lang="de-DE" sz="2400" dirty="0" smtClean="0"/>
              <a:t>626      </a:t>
            </a:r>
            <a:r>
              <a:rPr lang="de-DE" sz="2400" dirty="0" err="1" smtClean="0"/>
              <a:t>Students</a:t>
            </a:r>
            <a:r>
              <a:rPr lang="de-DE" sz="2400" dirty="0" smtClean="0"/>
              <a:t>:</a:t>
            </a:r>
          </a:p>
        </p:txBody>
      </p:sp>
      <p:sp>
        <p:nvSpPr>
          <p:cNvPr id="6" name="Rechteck 11"/>
          <p:cNvSpPr>
            <a:spLocks noChangeArrowheads="1"/>
          </p:cNvSpPr>
          <p:nvPr/>
        </p:nvSpPr>
        <p:spPr bwMode="auto">
          <a:xfrm>
            <a:off x="12516" y="352714"/>
            <a:ext cx="7385509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DEPARTMENT OF MARITIME AND LOGISTICS STUDIES</a:t>
            </a:r>
            <a:endParaRPr lang="de-DE" sz="23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83" b="67605"/>
          <a:stretch/>
        </p:blipFill>
        <p:spPr>
          <a:xfrm>
            <a:off x="5349400" y="1007574"/>
            <a:ext cx="2817091" cy="220011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178738" y="2949928"/>
            <a:ext cx="37194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200000"/>
              </a:lnSpc>
            </a:pPr>
            <a:r>
              <a:rPr lang="de-DE" sz="2400" dirty="0" smtClean="0"/>
              <a:t>  32      </a:t>
            </a:r>
            <a:r>
              <a:rPr lang="de-DE" sz="2400" dirty="0" err="1" smtClean="0"/>
              <a:t>Employees</a:t>
            </a:r>
            <a:endParaRPr lang="de-DE" sz="2400" dirty="0" smtClean="0"/>
          </a:p>
          <a:p>
            <a:pPr lvl="1">
              <a:lnSpc>
                <a:spcPct val="200000"/>
              </a:lnSpc>
            </a:pPr>
            <a:r>
              <a:rPr lang="de-DE" sz="2400" dirty="0" smtClean="0"/>
              <a:t>  17      Professors</a:t>
            </a:r>
          </a:p>
          <a:p>
            <a:pPr lvl="1">
              <a:lnSpc>
                <a:spcPct val="200000"/>
              </a:lnSpc>
            </a:pPr>
            <a:r>
              <a:rPr lang="de-DE" sz="2400" dirty="0" smtClean="0"/>
              <a:t>    6      Study </a:t>
            </a:r>
            <a:r>
              <a:rPr lang="de-DE" sz="2400" dirty="0" err="1" smtClean="0"/>
              <a:t>courses</a:t>
            </a: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232607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3"/>
          <p:cNvSpPr>
            <a:spLocks noChangeArrowheads="1"/>
          </p:cNvSpPr>
          <p:nvPr/>
        </p:nvSpPr>
        <p:spPr bwMode="auto">
          <a:xfrm>
            <a:off x="3028950" y="2214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49810" y="947461"/>
            <a:ext cx="817771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u="sng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Undergraduate</a:t>
            </a:r>
          </a:p>
          <a:p>
            <a:pPr marL="358775" lvl="0" indent="-358775">
              <a:buSzPts val="1214"/>
              <a:buBlip>
                <a:blip r:embed="rId2"/>
              </a:buBlip>
            </a:pPr>
            <a:r>
              <a:rPr lang="en-US" sz="2400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Ship </a:t>
            </a:r>
            <a:r>
              <a:rPr lang="en-US" sz="2400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and port operations </a:t>
            </a:r>
            <a:r>
              <a:rPr lang="en-US" sz="2400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dual </a:t>
            </a:r>
          </a:p>
          <a:p>
            <a:pPr lvl="0">
              <a:buSzPts val="1214"/>
            </a:pPr>
            <a:endParaRPr lang="en-US" sz="2400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lvl="0" indent="-358775">
              <a:buSzPts val="1214"/>
              <a:buBlip>
                <a:blip r:embed="rId2"/>
              </a:buBlip>
            </a:pPr>
            <a:r>
              <a:rPr lang="en-US" sz="2400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Nautical </a:t>
            </a:r>
            <a:r>
              <a:rPr lang="en-US" sz="2400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studies </a:t>
            </a:r>
            <a:r>
              <a:rPr lang="en-US" sz="2400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B.Sc. (Master Mariner)</a:t>
            </a:r>
            <a:r>
              <a:rPr lang="en-US" sz="2400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/>
            </a:r>
            <a:br>
              <a:rPr lang="en-US" sz="2400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</a:br>
            <a:endParaRPr lang="en-US" sz="2400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lvl="0" indent="-358775">
              <a:buSzPts val="1214"/>
              <a:buBlip>
                <a:blip r:embed="rId2"/>
              </a:buBlip>
            </a:pPr>
            <a:r>
              <a:rPr lang="en-US" sz="2400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Maritime Economics &amp; Port Management B.Sc.</a:t>
            </a:r>
            <a:br>
              <a:rPr lang="en-US" sz="2400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</a:br>
            <a:endParaRPr lang="en-US" sz="2400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lvl="0" indent="-358775">
              <a:buSzPts val="1214"/>
              <a:buBlip>
                <a:blip r:embed="rId2"/>
              </a:buBlip>
            </a:pPr>
            <a:r>
              <a:rPr lang="en-US" sz="2400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International Logistics Management B.Sc.</a:t>
            </a:r>
            <a:br>
              <a:rPr lang="en-US" sz="2400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</a:br>
            <a:endParaRPr lang="en-US" sz="2400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lvl="0" indent="-358775"/>
            <a:r>
              <a:rPr lang="en-US" sz="2400" u="sng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Postgraduate</a:t>
            </a:r>
            <a:br>
              <a:rPr lang="en-US" sz="2400" u="sng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</a:br>
            <a:endParaRPr lang="en-US" sz="2400" u="sng" dirty="0" smtClean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lvl="0" indent="-358775">
              <a:buSzPts val="1214"/>
              <a:buBlip>
                <a:blip r:embed="rId2"/>
              </a:buBlip>
            </a:pPr>
            <a:r>
              <a:rPr lang="en-US" sz="2400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Maritime Management M.Sc.</a:t>
            </a:r>
          </a:p>
          <a:p>
            <a:pPr lvl="0">
              <a:buSzPts val="1214"/>
            </a:pPr>
            <a:endParaRPr lang="en-US" sz="2400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lvl="0" indent="-358775">
              <a:buSzPts val="1214"/>
              <a:buBlip>
                <a:blip r:embed="rId2"/>
              </a:buBlip>
            </a:pPr>
            <a:r>
              <a:rPr lang="en-US" sz="2400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International Maritime Management </a:t>
            </a:r>
            <a:r>
              <a:rPr lang="en-US" sz="2400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(online) </a:t>
            </a:r>
            <a:endParaRPr lang="en-US" sz="2400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Rechteck 11"/>
          <p:cNvSpPr>
            <a:spLocks noChangeArrowheads="1"/>
          </p:cNvSpPr>
          <p:nvPr/>
        </p:nvSpPr>
        <p:spPr bwMode="auto">
          <a:xfrm>
            <a:off x="12516" y="352714"/>
            <a:ext cx="2843368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COURSES OFFERED</a:t>
            </a:r>
            <a:endParaRPr lang="de-DE" sz="2300" dirty="0"/>
          </a:p>
        </p:txBody>
      </p:sp>
      <p:sp>
        <p:nvSpPr>
          <p:cNvPr id="3" name="Rechteck 2"/>
          <p:cNvSpPr/>
          <p:nvPr/>
        </p:nvSpPr>
        <p:spPr>
          <a:xfrm>
            <a:off x="8439664" y="1501599"/>
            <a:ext cx="71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smtClean="0">
                <a:solidFill>
                  <a:srgbClr val="5B5F61"/>
                </a:solidFill>
              </a:rPr>
              <a:t>SPO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8269613" y="2951908"/>
            <a:ext cx="833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smtClean="0">
                <a:solidFill>
                  <a:srgbClr val="5B5F61"/>
                </a:solidFill>
              </a:rPr>
              <a:t>SHW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8450103" y="3644943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smtClean="0">
                <a:solidFill>
                  <a:srgbClr val="5B5F61"/>
                </a:solidFill>
              </a:rPr>
              <a:t>ILM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8326612" y="5917160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smtClean="0">
                <a:solidFill>
                  <a:srgbClr val="5B5F61"/>
                </a:solidFill>
              </a:rPr>
              <a:t>IMM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8361078" y="5225014"/>
            <a:ext cx="732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smtClean="0">
                <a:solidFill>
                  <a:srgbClr val="5B5F61"/>
                </a:solidFill>
              </a:rPr>
              <a:t>MM</a:t>
            </a:r>
            <a:endParaRPr lang="de-DE" dirty="0"/>
          </a:p>
        </p:txBody>
      </p:sp>
      <p:sp>
        <p:nvSpPr>
          <p:cNvPr id="12" name="Stern mit 7 Zacken 11"/>
          <p:cNvSpPr/>
          <p:nvPr/>
        </p:nvSpPr>
        <p:spPr>
          <a:xfrm>
            <a:off x="5210774" y="1347720"/>
            <a:ext cx="712602" cy="710456"/>
          </a:xfrm>
          <a:prstGeom prst="star7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5060130" y="1478399"/>
            <a:ext cx="10138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smtClean="0"/>
              <a:t>NEW</a:t>
            </a:r>
          </a:p>
          <a:p>
            <a:pPr algn="ctr"/>
            <a:r>
              <a:rPr lang="de-DE" sz="1100" dirty="0" smtClean="0"/>
              <a:t>WS 2018</a:t>
            </a:r>
            <a:endParaRPr lang="de-DE" sz="1100" dirty="0"/>
          </a:p>
        </p:txBody>
      </p:sp>
      <p:sp>
        <p:nvSpPr>
          <p:cNvPr id="14" name="Rechteck 13"/>
          <p:cNvSpPr/>
          <p:nvPr/>
        </p:nvSpPr>
        <p:spPr>
          <a:xfrm>
            <a:off x="8570771" y="2261558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smtClean="0">
                <a:solidFill>
                  <a:srgbClr val="5B5F61"/>
                </a:solidFill>
              </a:rPr>
              <a:t>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565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ade Hochschule_1">
  <a:themeElements>
    <a:clrScheme name="Jade Hochschule">
      <a:dk1>
        <a:srgbClr val="5B5F61"/>
      </a:dk1>
      <a:lt1>
        <a:sysClr val="window" lastClr="FFFFFF"/>
      </a:lt1>
      <a:dk2>
        <a:srgbClr val="C31924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ade Hochschule">
      <a:majorFont>
        <a:latin typeface="Armada Regular"/>
        <a:ea typeface=""/>
        <a:cs typeface=""/>
      </a:majorFont>
      <a:minorFont>
        <a:latin typeface="NDSFrutiger 45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ade Hochschule _2">
  <a:themeElements>
    <a:clrScheme name="Jade Hochschule">
      <a:dk1>
        <a:srgbClr val="5B5F61"/>
      </a:dk1>
      <a:lt1>
        <a:sysClr val="window" lastClr="FFFFFF"/>
      </a:lt1>
      <a:dk2>
        <a:srgbClr val="C31924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ade Hochschule">
      <a:majorFont>
        <a:latin typeface="Armada Regular"/>
        <a:ea typeface=""/>
        <a:cs typeface=""/>
      </a:majorFont>
      <a:minorFont>
        <a:latin typeface="NDSFrutiger 45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914</Words>
  <Application>Microsoft Office PowerPoint</Application>
  <PresentationFormat>Bildschirmpräsentation (4:3)</PresentationFormat>
  <Paragraphs>252</Paragraphs>
  <Slides>24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24</vt:i4>
      </vt:variant>
    </vt:vector>
  </HeadingPairs>
  <TitlesOfParts>
    <vt:vector size="40" baseType="lpstr">
      <vt:lpstr>Arial Unicode MS</vt:lpstr>
      <vt:lpstr>ＭＳ Ｐゴシック</vt:lpstr>
      <vt:lpstr>Arial</vt:lpstr>
      <vt:lpstr>Arial</vt:lpstr>
      <vt:lpstr>Armada Light</vt:lpstr>
      <vt:lpstr>Armada Regular</vt:lpstr>
      <vt:lpstr>BlairMdITC TT-Medium</vt:lpstr>
      <vt:lpstr>Calibri</vt:lpstr>
      <vt:lpstr>Calibri Light</vt:lpstr>
      <vt:lpstr>NDSFrutiger 45 Light</vt:lpstr>
      <vt:lpstr>StarSymbol</vt:lpstr>
      <vt:lpstr>Tahoma</vt:lpstr>
      <vt:lpstr>Wingdings</vt:lpstr>
      <vt:lpstr>Jade Hochschule_1</vt:lpstr>
      <vt:lpstr>Jade Hochschule _2</vt:lpstr>
      <vt:lpstr>Benutzerdefiniertes Design</vt:lpstr>
      <vt:lpstr>Department of Maritime and Logistics Studies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Elsfleth – Department of Maritime Studies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Maritime Dept presentation_English</dc:title>
  <dc:creator>laurentiu.chiotoroiu@jade-hs.de</dc:creator>
  <cp:lastModifiedBy>la1004@hs-woe.de</cp:lastModifiedBy>
  <cp:revision>262</cp:revision>
  <dcterms:created xsi:type="dcterms:W3CDTF">2015-09-18T17:22:11Z</dcterms:created>
  <dcterms:modified xsi:type="dcterms:W3CDTF">2019-04-25T18:51:09Z</dcterms:modified>
</cp:coreProperties>
</file>