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17"/>
  </p:notesMasterIdLst>
  <p:sldIdLst>
    <p:sldId id="256" r:id="rId2"/>
    <p:sldId id="265" r:id="rId3"/>
    <p:sldId id="293" r:id="rId4"/>
    <p:sldId id="262" r:id="rId5"/>
    <p:sldId id="266" r:id="rId6"/>
    <p:sldId id="267" r:id="rId7"/>
    <p:sldId id="270" r:id="rId8"/>
    <p:sldId id="271" r:id="rId9"/>
    <p:sldId id="269" r:id="rId10"/>
    <p:sldId id="272" r:id="rId11"/>
    <p:sldId id="300" r:id="rId12"/>
    <p:sldId id="277" r:id="rId13"/>
    <p:sldId id="298" r:id="rId14"/>
    <p:sldId id="299" r:id="rId15"/>
    <p:sldId id="264" r:id="rId1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FFCC"/>
    <a:srgbClr val="A4D76B"/>
    <a:srgbClr val="05F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4" autoAdjust="0"/>
    <p:restoredTop sz="94660"/>
  </p:normalViewPr>
  <p:slideViewPr>
    <p:cSldViewPr>
      <p:cViewPr varScale="1">
        <p:scale>
          <a:sx n="83" d="100"/>
          <a:sy n="83" d="100"/>
        </p:scale>
        <p:origin x="566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747"/>
    </p:cViewPr>
  </p:sorterViewPr>
  <p:notesViewPr>
    <p:cSldViewPr>
      <p:cViewPr varScale="1">
        <p:scale>
          <a:sx n="57" d="100"/>
          <a:sy n="57" d="100"/>
        </p:scale>
        <p:origin x="178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73140-E902-48BF-A556-750151840862}" type="datetimeFigureOut">
              <a:rPr lang="de-DE" smtClean="0"/>
              <a:t>14.09.2018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78D21-A1F9-41C3-A9B8-CD037E8C38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2377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78D21-A1F9-41C3-A9B8-CD037E8C386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205308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78D21-A1F9-41C3-A9B8-CD037E8C386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737354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78D21-A1F9-41C3-A9B8-CD037E8C3867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4987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78D21-A1F9-41C3-A9B8-CD037E8C3867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634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78D21-A1F9-41C3-A9B8-CD037E8C3867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4073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78D21-A1F9-41C3-A9B8-CD037E8C3867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7683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78D21-A1F9-41C3-A9B8-CD037E8C386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7967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78D21-A1F9-41C3-A9B8-CD037E8C386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9766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A </a:t>
            </a:r>
            <a:r>
              <a:rPr lang="de-DE" dirty="0" err="1" smtClean="0"/>
              <a:t>first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containing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unit‘s</a:t>
            </a:r>
            <a:r>
              <a:rPr lang="de-DE" dirty="0" smtClean="0"/>
              <a:t> </a:t>
            </a:r>
            <a:r>
              <a:rPr lang="de-DE" dirty="0" err="1" smtClean="0"/>
              <a:t>basic</a:t>
            </a:r>
            <a:r>
              <a:rPr lang="de-DE" dirty="0" smtClean="0"/>
              <a:t> </a:t>
            </a:r>
            <a:r>
              <a:rPr lang="de-DE" dirty="0" err="1" smtClean="0"/>
              <a:t>thoretical</a:t>
            </a:r>
            <a:r>
              <a:rPr lang="de-DE" dirty="0" smtClean="0"/>
              <a:t> </a:t>
            </a:r>
            <a:r>
              <a:rPr lang="de-DE" dirty="0" err="1" smtClean="0"/>
              <a:t>principles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endParaRPr lang="de-D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dirty="0" smtClean="0"/>
              <a:t>A </a:t>
            </a:r>
            <a:r>
              <a:rPr lang="de-DE" dirty="0" err="1" smtClean="0"/>
              <a:t>second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practical</a:t>
            </a:r>
            <a:r>
              <a:rPr lang="de-DE" dirty="0" smtClean="0"/>
              <a:t> </a:t>
            </a:r>
            <a:r>
              <a:rPr lang="de-DE" dirty="0" err="1" smtClean="0"/>
              <a:t>application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conceps</a:t>
            </a:r>
            <a:r>
              <a:rPr lang="de-DE" dirty="0" smtClean="0"/>
              <a:t> </a:t>
            </a:r>
            <a:r>
              <a:rPr lang="de-DE" dirty="0" err="1" smtClean="0"/>
              <a:t>introduced</a:t>
            </a:r>
            <a:endParaRPr lang="de-D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Each test is made up of 30 questions that are randomly chosen from a test bank of hundreds of </a:t>
            </a:r>
            <a:r>
              <a:rPr lang="en-GB" dirty="0" smtClean="0"/>
              <a:t>questions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 smtClean="0"/>
              <a:t>The questions could be single- or multiple-choice questions, numeric questions, matching questions, close questions or image questions.</a:t>
            </a:r>
            <a:endParaRPr lang="en-GB" dirty="0" smtClean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test has a time limit of one hour and is designed to provide enough time for all students to complete the exam</a:t>
            </a:r>
            <a:endParaRPr lang="de-D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78D21-A1F9-41C3-A9B8-CD037E8C386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8010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78D21-A1F9-41C3-A9B8-CD037E8C3867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4664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78D21-A1F9-41C3-A9B8-CD037E8C3867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6149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78D21-A1F9-41C3-A9B8-CD037E8C3867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54300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78D21-A1F9-41C3-A9B8-CD037E8C3867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3385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678D21-A1F9-41C3-A9B8-CD037E8C3867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575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fld id="{245F0FEB-44BB-432B-A253-DF18B6C00C28}" type="datetimeFigureOut">
              <a:rPr lang="de-DE" smtClean="0"/>
              <a:pPr algn="l"/>
              <a:t>14.09.2018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8172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96" y="6520259"/>
            <a:ext cx="1200463" cy="337741"/>
          </a:xfrm>
        </p:spPr>
        <p:txBody>
          <a:bodyPr/>
          <a:lstStyle/>
          <a:p>
            <a:fld id="{245F0FEB-44BB-432B-A253-DF18B6C00C28}" type="datetimeFigureOut">
              <a:rPr lang="de-DE" smtClean="0"/>
              <a:t>14.09.2018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813AA-530A-47EC-9B83-98EBB6FF100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806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7" descr="Droplets-SD-Title-R1d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" y="0"/>
            <a:ext cx="9144000" cy="6858000"/>
          </a:xfrm>
          <a:prstGeom prst="rect">
            <a:avLst/>
          </a:prstGeom>
          <a:gradFill flip="none" rotWithShape="1">
            <a:gsLst>
              <a:gs pos="74000">
                <a:schemeClr val="bg1"/>
              </a:gs>
              <a:gs pos="100000">
                <a:schemeClr val="bg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</p:pic>
      <p:sp>
        <p:nvSpPr>
          <p:cNvPr id="14" name="Titel 1"/>
          <p:cNvSpPr txBox="1">
            <a:spLocks/>
          </p:cNvSpPr>
          <p:nvPr userDrawn="1"/>
        </p:nvSpPr>
        <p:spPr>
          <a:xfrm>
            <a:off x="3919573" y="-15117"/>
            <a:ext cx="5224427" cy="568032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ln w="3175" cmpd="sng">
                  <a:solidFill>
                    <a:schemeClr val="lt1">
                      <a:hueOff val="0"/>
                      <a:satOff val="0"/>
                      <a:lumOff val="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GREEN SHIP DESIGN AND TECHNOLOGY</a:t>
            </a:r>
            <a:endParaRPr lang="de-DE" sz="2400" dirty="0">
              <a:ln w="3175" cmpd="sng">
                <a:solidFill>
                  <a:schemeClr val="lt1">
                    <a:hueOff val="0"/>
                    <a:satOff val="0"/>
                    <a:lumOff val="0"/>
                    <a:alpha val="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 flipH="1">
            <a:off x="6896" y="626698"/>
            <a:ext cx="1066613" cy="559131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Diagonal liegende Ecken des Rechtecks abrunden 14"/>
          <p:cNvSpPr/>
          <p:nvPr userDrawn="1"/>
        </p:nvSpPr>
        <p:spPr>
          <a:xfrm>
            <a:off x="1403648" y="2076996"/>
            <a:ext cx="7668344" cy="441933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>
                <a:shade val="50000"/>
                <a:hueMod val="94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96" y="6480178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defRPr>
            </a:lvl1pPr>
          </a:lstStyle>
          <a:p>
            <a:fld id="{245F0FEB-44BB-432B-A253-DF18B6C00C28}" type="datetimeFigureOut">
              <a:rPr lang="de-DE" smtClean="0"/>
              <a:pPr/>
              <a:t>14.09.2018</a:t>
            </a:fld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9268" y="6480178"/>
            <a:ext cx="856907" cy="3397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Calibri" panose="020F0502020204030204" pitchFamily="34" charset="0"/>
              </a:defRPr>
            </a:lvl1pPr>
          </a:lstStyle>
          <a:p>
            <a:r>
              <a:rPr lang="de-DE" dirty="0" smtClean="0"/>
              <a:t>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0042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laurentiu.chiotoroiu@jade-hs.d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2">
                <a:lumMod val="60000"/>
                <a:lumOff val="40000"/>
              </a:schemeClr>
            </a:gs>
          </a:gsLst>
          <a:path path="circle">
            <a:fillToRect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442517" y="1700808"/>
            <a:ext cx="8377954" cy="2408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WELCOME TO I.M.M.  ELECTIVE </a:t>
            </a:r>
            <a:r>
              <a:rPr lang="en-US" sz="2800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MODULE:  </a:t>
            </a:r>
          </a:p>
          <a:p>
            <a:pPr algn="ctr"/>
            <a:endParaRPr lang="en-US" sz="2800" b="1" cap="all" dirty="0" smtClean="0">
              <a:effectLst>
                <a:outerShdw blurRad="19685" dist="12700" dir="5400000" algn="tl">
                  <a:schemeClr val="accent1">
                    <a:satMod val="130000"/>
                    <a:alpha val="60000"/>
                  </a:schemeClr>
                </a:outerShdw>
                <a:reflection blurRad="9995" stA="55000" endPos="48000" dist="495" dir="5400000" sy="-100000" algn="bl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2800" b="1" cap="all" dirty="0">
              <a:effectLst>
                <a:outerShdw blurRad="19685" dist="12700" dir="5400000" algn="tl">
                  <a:schemeClr val="accent1">
                    <a:satMod val="130000"/>
                    <a:alpha val="60000"/>
                  </a:schemeClr>
                </a:outerShdw>
                <a:reflection blurRad="9995" stA="55000" endPos="48000" dist="495" dir="5400000" sy="-100000" algn="bl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cap="all" dirty="0" smtClean="0">
                <a:solidFill>
                  <a:srgbClr val="00B050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IMM 0702</a:t>
            </a:r>
          </a:p>
          <a:p>
            <a:pPr algn="ctr"/>
            <a:endParaRPr lang="en-US" sz="800" b="1" cap="all" dirty="0" smtClean="0">
              <a:solidFill>
                <a:srgbClr val="00B050"/>
              </a:solidFill>
              <a:effectLst>
                <a:outerShdw blurRad="19685" dist="12700" dir="5400000" algn="tl">
                  <a:schemeClr val="accent1">
                    <a:satMod val="130000"/>
                    <a:alpha val="60000"/>
                  </a:schemeClr>
                </a:outerShdw>
                <a:reflection blurRad="9995" stA="55000" endPos="48000" dist="495" dir="5400000" sy="-100000" algn="bl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algn="ctr">
              <a:spcBef>
                <a:spcPts val="300"/>
              </a:spcBef>
              <a:spcAft>
                <a:spcPts val="300"/>
              </a:spcAft>
            </a:pPr>
            <a:r>
              <a:rPr lang="en-US" sz="2800" b="1" cap="all" dirty="0" smtClean="0">
                <a:ln>
                  <a:noFill/>
                </a:ln>
                <a:solidFill>
                  <a:srgbClr val="00B050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Arial"/>
                <a:ea typeface="Times New Roman"/>
                <a:cs typeface="Times New Roman"/>
              </a:rPr>
              <a:t>GREEN SHIP DESIGN AND TECHNOLOGY</a:t>
            </a:r>
            <a:r>
              <a:rPr lang="en-US" b="1" dirty="0" smtClean="0">
                <a:effectLst/>
              </a:rPr>
              <a:t> </a:t>
            </a:r>
            <a:r>
              <a:rPr lang="de-DE" dirty="0" smtClean="0">
                <a:effectLst/>
              </a:rPr>
              <a:t> </a:t>
            </a:r>
            <a:r>
              <a:rPr lang="en-US" b="1" dirty="0" smtClean="0">
                <a:effectLst/>
                <a:latin typeface="Arial"/>
                <a:ea typeface="Times New Roman"/>
                <a:cs typeface="Times New Roman"/>
              </a:rPr>
              <a:t> </a:t>
            </a:r>
            <a:endParaRPr lang="de-DE" sz="1200" dirty="0" smtClean="0">
              <a:effectLst/>
              <a:latin typeface="Arial"/>
              <a:ea typeface="Times New Roman"/>
              <a:cs typeface="Times New Roman"/>
            </a:endParaRPr>
          </a:p>
        </p:txBody>
      </p:sp>
      <p:pic>
        <p:nvPicPr>
          <p:cNvPr id="1029" name="Grafik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81" t="26779" r="45773" b="56859"/>
          <a:stretch>
            <a:fillRect/>
          </a:stretch>
        </p:blipFill>
        <p:spPr bwMode="auto">
          <a:xfrm>
            <a:off x="3371355" y="0"/>
            <a:ext cx="2520280" cy="112540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Rechteck 5"/>
          <p:cNvSpPr/>
          <p:nvPr/>
        </p:nvSpPr>
        <p:spPr>
          <a:xfrm>
            <a:off x="3611442" y="6165304"/>
            <a:ext cx="2304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Elsfleth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, 14.09.2018</a:t>
            </a:r>
            <a:endParaRPr lang="de-DE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3275995" y="4437112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WINTER TERM 2018/19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600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3919573" y="-15117"/>
            <a:ext cx="5224427" cy="568032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ln w="3175" cmpd="sng">
                  <a:solidFill>
                    <a:schemeClr val="lt1">
                      <a:hueOff val="0"/>
                      <a:satOff val="0"/>
                      <a:lumOff val="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GREEN SHIP DESIGN AND TECHNOLOGY</a:t>
            </a:r>
            <a:endParaRPr lang="de-DE" sz="2400" dirty="0">
              <a:ln w="3175" cmpd="sng">
                <a:solidFill>
                  <a:schemeClr val="lt1">
                    <a:hueOff val="0"/>
                    <a:satOff val="0"/>
                    <a:lumOff val="0"/>
                    <a:alpha val="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475656" y="2564904"/>
            <a:ext cx="7596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PART </a:t>
            </a:r>
            <a:r>
              <a:rPr lang="de-DE" b="1" i="1" dirty="0">
                <a:solidFill>
                  <a:srgbClr val="C00000"/>
                </a:solidFill>
                <a:latin typeface="Calibri" panose="020F0502020204030204" pitchFamily="34" charset="0"/>
              </a:rPr>
              <a:t>2.</a:t>
            </a:r>
            <a:r>
              <a:rPr lang="de-DE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Calibri" panose="020F0502020204030204" pitchFamily="34" charset="0"/>
              </a:rPr>
              <a:t>Practical</a:t>
            </a:r>
            <a:r>
              <a:rPr lang="de-DE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Calibri" panose="020F0502020204030204" pitchFamily="34" charset="0"/>
              </a:rPr>
              <a:t>application</a:t>
            </a:r>
            <a:r>
              <a:rPr lang="de-DE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Calibri" panose="020F0502020204030204" pitchFamily="34" charset="0"/>
              </a:rPr>
              <a:t>of</a:t>
            </a:r>
            <a:r>
              <a:rPr lang="de-DE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concepts</a:t>
            </a:r>
            <a:r>
              <a:rPr lang="de-DE" dirty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de-DE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CONCEPT </a:t>
            </a:r>
            <a:r>
              <a:rPr lang="de-DE" b="1" i="1" dirty="0">
                <a:solidFill>
                  <a:srgbClr val="C00000"/>
                </a:solidFill>
                <a:latin typeface="Calibri" panose="020F0502020204030204" pitchFamily="34" charset="0"/>
              </a:rPr>
              <a:t>DESIGN OF A PROJECT SHIP</a:t>
            </a: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0" y="980728"/>
            <a:ext cx="2555776" cy="43204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 smtClean="0">
                <a:ln w="3175" cmpd="sng">
                  <a:solidFill>
                    <a:schemeClr val="lt1">
                      <a:hueOff val="0"/>
                      <a:satOff val="0"/>
                      <a:lumOff val="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MODULE STRUCTURE:</a:t>
            </a:r>
            <a:endParaRPr lang="de-DE" sz="2000" dirty="0">
              <a:ln w="3175" cmpd="sng">
                <a:solidFill>
                  <a:schemeClr val="lt1">
                    <a:hueOff val="0"/>
                    <a:satOff val="0"/>
                    <a:lumOff val="0"/>
                    <a:alpha val="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2284257" y="3095548"/>
            <a:ext cx="6552728" cy="3033627"/>
            <a:chOff x="2267744" y="3240099"/>
            <a:chExt cx="6552728" cy="2367054"/>
          </a:xfrm>
        </p:grpSpPr>
        <p:sp>
          <p:nvSpPr>
            <p:cNvPr id="5" name="Rechteck 4"/>
            <p:cNvSpPr/>
            <p:nvPr/>
          </p:nvSpPr>
          <p:spPr>
            <a:xfrm>
              <a:off x="2267744" y="3240099"/>
              <a:ext cx="6552728" cy="2881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de-DE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2.1</a:t>
              </a:r>
              <a:r>
                <a:rPr lang="de-DE" b="1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.</a:t>
              </a:r>
              <a:r>
                <a:rPr lang="de-DE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de-DE" i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E</a:t>
              </a:r>
              <a:r>
                <a:rPr lang="de-DE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stimation</a:t>
              </a:r>
              <a:r>
                <a:rPr lang="de-DE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de-DE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of</a:t>
              </a:r>
              <a:r>
                <a:rPr lang="de-DE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de-DE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dimensions</a:t>
              </a:r>
              <a:r>
                <a:rPr lang="de-DE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, </a:t>
              </a:r>
              <a:r>
                <a:rPr lang="de-DE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ratios</a:t>
              </a:r>
              <a:r>
                <a:rPr lang="de-DE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de-DE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and</a:t>
              </a:r>
              <a:r>
                <a:rPr lang="de-DE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form </a:t>
              </a:r>
              <a:r>
                <a:rPr lang="de-DE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coefficients</a:t>
              </a:r>
              <a:endParaRPr lang="de-DE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Rechteck 5"/>
            <p:cNvSpPr/>
            <p:nvPr/>
          </p:nvSpPr>
          <p:spPr>
            <a:xfrm>
              <a:off x="2267744" y="3633399"/>
              <a:ext cx="6552728" cy="2881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de-DE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2.2</a:t>
              </a:r>
              <a:r>
                <a:rPr lang="de-DE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.</a:t>
              </a:r>
              <a:r>
                <a:rPr lang="de-DE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de-DE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E</a:t>
              </a:r>
              <a:r>
                <a:rPr lang="de-DE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valuation </a:t>
              </a:r>
              <a:r>
                <a:rPr lang="de-DE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of</a:t>
              </a:r>
              <a:r>
                <a:rPr lang="de-DE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de-DE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project</a:t>
              </a:r>
              <a:r>
                <a:rPr lang="de-DE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de-DE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ship‘s</a:t>
              </a:r>
              <a:r>
                <a:rPr lang="de-DE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initial </a:t>
              </a:r>
              <a:r>
                <a:rPr lang="de-DE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stability</a:t>
              </a:r>
              <a:r>
                <a:rPr lang="de-DE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endParaRPr lang="de-DE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" name="Rechteck 6"/>
            <p:cNvSpPr/>
            <p:nvPr/>
          </p:nvSpPr>
          <p:spPr>
            <a:xfrm>
              <a:off x="2267744" y="4476186"/>
              <a:ext cx="6552728" cy="2881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de-DE" b="1" i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2.4</a:t>
              </a:r>
              <a:r>
                <a:rPr lang="de-DE" b="1" i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.</a:t>
              </a:r>
              <a:r>
                <a:rPr lang="de-DE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de-DE" i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C</a:t>
              </a:r>
              <a:r>
                <a:rPr lang="de-DE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omputation</a:t>
              </a:r>
              <a:r>
                <a:rPr lang="de-DE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de-DE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of</a:t>
              </a:r>
              <a:r>
                <a:rPr lang="de-DE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de-DE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weights</a:t>
              </a:r>
              <a:r>
                <a:rPr lang="de-DE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endParaRPr lang="de-DE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8" name="Rechteck 7"/>
            <p:cNvSpPr/>
            <p:nvPr/>
          </p:nvSpPr>
          <p:spPr>
            <a:xfrm>
              <a:off x="2267744" y="4869487"/>
              <a:ext cx="6552728" cy="2881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de-DE" b="1" i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2.5</a:t>
              </a:r>
              <a:r>
                <a:rPr lang="de-DE" b="1" i="1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.</a:t>
              </a:r>
              <a:r>
                <a:rPr lang="de-DE" dirty="0" smtClean="0">
                  <a:solidFill>
                    <a:srgbClr val="FF0000"/>
                  </a:solidFill>
                  <a:latin typeface="Calibri" panose="020F0502020204030204" pitchFamily="34" charset="0"/>
                </a:rPr>
                <a:t> </a:t>
              </a:r>
              <a:r>
                <a:rPr lang="de-DE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Selection</a:t>
              </a:r>
              <a:r>
                <a:rPr lang="de-DE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de-DE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of</a:t>
              </a:r>
              <a:r>
                <a:rPr lang="de-DE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de-DE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propulsion</a:t>
              </a:r>
              <a:r>
                <a:rPr lang="de-DE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de-DE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machinery</a:t>
              </a:r>
              <a:r>
                <a:rPr lang="de-DE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de-DE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and</a:t>
              </a:r>
              <a:r>
                <a:rPr lang="de-DE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de-DE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aux</a:t>
              </a:r>
              <a:r>
                <a:rPr lang="de-DE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. power </a:t>
              </a:r>
              <a:endParaRPr lang="de-DE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9" name="Rechteck 8"/>
            <p:cNvSpPr/>
            <p:nvPr/>
          </p:nvSpPr>
          <p:spPr>
            <a:xfrm>
              <a:off x="2267744" y="5318974"/>
              <a:ext cx="6552728" cy="28817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de-DE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2.6</a:t>
              </a:r>
              <a:r>
                <a:rPr lang="de-DE" b="1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.</a:t>
              </a:r>
              <a:r>
                <a:rPr lang="de-DE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de-DE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Design </a:t>
              </a:r>
              <a:r>
                <a:rPr lang="de-DE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examination</a:t>
              </a:r>
              <a:r>
                <a:rPr lang="de-DE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de-DE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regarding</a:t>
              </a:r>
              <a:r>
                <a:rPr lang="de-DE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</a:t>
              </a:r>
              <a:r>
                <a:rPr lang="de-DE" i="1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the</a:t>
              </a:r>
              <a:r>
                <a:rPr lang="de-DE" i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</a:rPr>
                <a:t> EEDI </a:t>
              </a:r>
              <a:endParaRPr lang="de-DE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1" name="Rechteck 10"/>
          <p:cNvSpPr/>
          <p:nvPr/>
        </p:nvSpPr>
        <p:spPr>
          <a:xfrm>
            <a:off x="2267744" y="4149080"/>
            <a:ext cx="6552728" cy="369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de-DE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2.3</a:t>
            </a:r>
            <a:r>
              <a:rPr lang="de-DE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.</a:t>
            </a:r>
            <a:r>
              <a:rPr lang="de-DE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de-DE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Visualisation</a:t>
            </a:r>
            <a:r>
              <a:rPr lang="de-DE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de-DE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de-DE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project</a:t>
            </a:r>
            <a:r>
              <a:rPr lang="de-DE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ship</a:t>
            </a:r>
            <a:r>
              <a:rPr lang="de-DE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hull</a:t>
            </a:r>
            <a:r>
              <a:rPr lang="de-DE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for</a:t>
            </a:r>
            <a:r>
              <a:rPr lang="de-DE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</a:t>
            </a:r>
            <a:r>
              <a:rPr lang="de-DE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endParaRPr lang="de-DE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244697" y="4719637"/>
            <a:ext cx="2575775" cy="36933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DE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Internet </a:t>
            </a:r>
            <a:r>
              <a:rPr lang="de-DE" b="1" i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access</a:t>
            </a:r>
            <a:r>
              <a:rPr lang="de-DE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de-DE" b="1" i="1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required</a:t>
            </a:r>
            <a:r>
              <a:rPr lang="de-DE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endParaRPr lang="de-DE" i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3" name="Gebogener Pfeil 2"/>
          <p:cNvSpPr/>
          <p:nvPr/>
        </p:nvSpPr>
        <p:spPr>
          <a:xfrm rot="5834104">
            <a:off x="7273135" y="4637687"/>
            <a:ext cx="796344" cy="1101119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4527185"/>
              <a:gd name="adj5" fmla="val 22260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Pfeil nach links 9"/>
          <p:cNvSpPr/>
          <p:nvPr/>
        </p:nvSpPr>
        <p:spPr>
          <a:xfrm>
            <a:off x="5652120" y="4819460"/>
            <a:ext cx="522859" cy="229594"/>
          </a:xfrm>
          <a:prstGeom prst="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Nach oben gekrümmter Pfeil 13"/>
          <p:cNvSpPr/>
          <p:nvPr/>
        </p:nvSpPr>
        <p:spPr>
          <a:xfrm rot="13717255">
            <a:off x="6584638" y="4240122"/>
            <a:ext cx="596786" cy="362370"/>
          </a:xfrm>
          <a:prstGeom prst="curvedUpArrow">
            <a:avLst>
              <a:gd name="adj1" fmla="val 25000"/>
              <a:gd name="adj2" fmla="val 84045"/>
              <a:gd name="adj3" fmla="val 38678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9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3919573" y="-15117"/>
            <a:ext cx="5224427" cy="568032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ln w="3175" cmpd="sng">
                  <a:solidFill>
                    <a:schemeClr val="lt1">
                      <a:hueOff val="0"/>
                      <a:satOff val="0"/>
                      <a:lumOff val="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GREEN SHIP DESIGN AND TECHNOLOGY</a:t>
            </a:r>
            <a:endParaRPr lang="de-DE" sz="2400" dirty="0">
              <a:ln w="3175" cmpd="sng">
                <a:solidFill>
                  <a:schemeClr val="lt1">
                    <a:hueOff val="0"/>
                    <a:satOff val="0"/>
                    <a:lumOff val="0"/>
                    <a:alpha val="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547664" y="2276872"/>
            <a:ext cx="7596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PART </a:t>
            </a:r>
            <a:r>
              <a:rPr lang="de-DE" b="1" i="1" dirty="0">
                <a:solidFill>
                  <a:srgbClr val="C00000"/>
                </a:solidFill>
                <a:latin typeface="Calibri" panose="020F0502020204030204" pitchFamily="34" charset="0"/>
              </a:rPr>
              <a:t>2.</a:t>
            </a:r>
            <a:r>
              <a:rPr lang="de-DE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Calibri" panose="020F0502020204030204" pitchFamily="34" charset="0"/>
              </a:rPr>
              <a:t>Practical</a:t>
            </a:r>
            <a:r>
              <a:rPr lang="de-DE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Calibri" panose="020F0502020204030204" pitchFamily="34" charset="0"/>
              </a:rPr>
              <a:t>application</a:t>
            </a:r>
            <a:r>
              <a:rPr lang="de-DE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Calibri" panose="020F0502020204030204" pitchFamily="34" charset="0"/>
              </a:rPr>
              <a:t>of</a:t>
            </a:r>
            <a:r>
              <a:rPr lang="de-DE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concepts</a:t>
            </a:r>
            <a:r>
              <a:rPr lang="de-DE" dirty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de-DE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CONCEPT </a:t>
            </a:r>
            <a:r>
              <a:rPr lang="de-DE" b="1" i="1" dirty="0">
                <a:solidFill>
                  <a:srgbClr val="C00000"/>
                </a:solidFill>
                <a:latin typeface="Calibri" panose="020F0502020204030204" pitchFamily="34" charset="0"/>
              </a:rPr>
              <a:t>DESIGN OF A PROJECT SHIP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2619100"/>
            <a:ext cx="4443067" cy="4238900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3728" y="3212977"/>
            <a:ext cx="4392489" cy="364502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4780" y="3392541"/>
            <a:ext cx="4685692" cy="3465459"/>
          </a:xfrm>
          <a:prstGeom prst="rect">
            <a:avLst/>
          </a:prstGeom>
        </p:spPr>
      </p:pic>
      <p:sp>
        <p:nvSpPr>
          <p:cNvPr id="11" name="Titel 1"/>
          <p:cNvSpPr txBox="1">
            <a:spLocks/>
          </p:cNvSpPr>
          <p:nvPr/>
        </p:nvSpPr>
        <p:spPr>
          <a:xfrm>
            <a:off x="0" y="980728"/>
            <a:ext cx="3059832" cy="43204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 smtClean="0">
                <a:ln w="3175" cmpd="sng">
                  <a:solidFill>
                    <a:schemeClr val="lt1">
                      <a:hueOff val="0"/>
                      <a:satOff val="0"/>
                      <a:lumOff val="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INDIVIDUAL ASSIGNMENT:</a:t>
            </a:r>
            <a:endParaRPr lang="de-DE" sz="2000" dirty="0">
              <a:ln w="3175" cmpd="sng">
                <a:solidFill>
                  <a:schemeClr val="lt1">
                    <a:hueOff val="0"/>
                    <a:satOff val="0"/>
                    <a:lumOff val="0"/>
                    <a:alpha val="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1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3919573" y="-15117"/>
            <a:ext cx="5224427" cy="568032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ln w="3175" cmpd="sng">
                  <a:solidFill>
                    <a:schemeClr val="lt1">
                      <a:hueOff val="0"/>
                      <a:satOff val="0"/>
                      <a:lumOff val="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GREEN SHIP DESIGN AND TECHNOLOGY</a:t>
            </a:r>
            <a:endParaRPr lang="de-DE" sz="2400" dirty="0">
              <a:ln w="3175" cmpd="sng">
                <a:solidFill>
                  <a:schemeClr val="lt1">
                    <a:hueOff val="0"/>
                    <a:satOff val="0"/>
                    <a:lumOff val="0"/>
                    <a:alpha val="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0" y="980728"/>
            <a:ext cx="3059832" cy="43204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 smtClean="0">
                <a:ln w="3175" cmpd="sng">
                  <a:solidFill>
                    <a:schemeClr val="lt1">
                      <a:hueOff val="0"/>
                      <a:satOff val="0"/>
                      <a:lumOff val="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INDIVIDUAL ASSIGNMENT:</a:t>
            </a:r>
            <a:endParaRPr lang="de-DE" sz="2000" dirty="0">
              <a:ln w="3175" cmpd="sng">
                <a:solidFill>
                  <a:schemeClr val="lt1">
                    <a:hueOff val="0"/>
                    <a:satOff val="0"/>
                    <a:lumOff val="0"/>
                    <a:alpha val="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1835696" y="2492896"/>
            <a:ext cx="6984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You are required to submit the following home project results 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until 20. February 2019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:</a:t>
            </a:r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051720" y="3516747"/>
            <a:ext cx="6768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One spreadsheet –file (*.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xlsx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or *. Pdf) with all calculations</a:t>
            </a:r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2051720" y="4149080"/>
            <a:ext cx="67687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Project ship output 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files: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	1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. Lines Drawing (*.</a:t>
            </a:r>
            <a:r>
              <a:rPr lang="en-US" sz="20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dxf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) and Table of Offsets (*.txt)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	2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. Perspective view of the hull (*.pdf)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	3</a:t>
            </a: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. Design hydrostatics report (*.pdf)</a:t>
            </a:r>
          </a:p>
          <a:p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	</a:t>
            </a:r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834526" y="5780296"/>
            <a:ext cx="69847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As an example:</a:t>
            </a:r>
            <a:endParaRPr lang="de-DE" sz="20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15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3919573" y="-15117"/>
            <a:ext cx="5224427" cy="568032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ln w="3175" cmpd="sng">
                  <a:solidFill>
                    <a:schemeClr val="lt1">
                      <a:hueOff val="0"/>
                      <a:satOff val="0"/>
                      <a:lumOff val="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GREEN SHIP DESIGN AND TECHNOLOGY</a:t>
            </a:r>
            <a:endParaRPr lang="de-DE" sz="2400" dirty="0">
              <a:ln w="3175" cmpd="sng">
                <a:solidFill>
                  <a:schemeClr val="lt1">
                    <a:hueOff val="0"/>
                    <a:satOff val="0"/>
                    <a:lumOff val="0"/>
                    <a:alpha val="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0" y="980728"/>
            <a:ext cx="3919573" cy="43204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 smtClean="0">
                <a:ln w="3175" cmpd="sng">
                  <a:solidFill>
                    <a:schemeClr val="lt1">
                      <a:hueOff val="0"/>
                      <a:satOff val="0"/>
                      <a:lumOff val="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EXAMPLE HOME PROJECT RESULTS:</a:t>
            </a:r>
            <a:endParaRPr lang="de-DE" sz="2000" dirty="0">
              <a:ln w="3175" cmpd="sng">
                <a:solidFill>
                  <a:schemeClr val="lt1">
                    <a:hueOff val="0"/>
                    <a:satOff val="0"/>
                    <a:lumOff val="0"/>
                    <a:alpha val="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uppieren 31"/>
          <p:cNvGrpSpPr/>
          <p:nvPr/>
        </p:nvGrpSpPr>
        <p:grpSpPr>
          <a:xfrm>
            <a:off x="66942" y="711179"/>
            <a:ext cx="9046630" cy="5958181"/>
            <a:chOff x="0" y="708351"/>
            <a:chExt cx="9144000" cy="6149649"/>
          </a:xfrm>
        </p:grpSpPr>
        <p:grpSp>
          <p:nvGrpSpPr>
            <p:cNvPr id="29" name="Gruppieren 28"/>
            <p:cNvGrpSpPr/>
            <p:nvPr/>
          </p:nvGrpSpPr>
          <p:grpSpPr>
            <a:xfrm>
              <a:off x="2369269" y="708351"/>
              <a:ext cx="6774731" cy="4316209"/>
              <a:chOff x="2369269" y="708351"/>
              <a:chExt cx="6774731" cy="4316209"/>
            </a:xfrm>
          </p:grpSpPr>
          <p:pic>
            <p:nvPicPr>
              <p:cNvPr id="18" name="Grafik 1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69269" y="708351"/>
                <a:ext cx="6774731" cy="4316209"/>
              </a:xfrm>
              <a:prstGeom prst="rect">
                <a:avLst/>
              </a:prstGeom>
            </p:spPr>
          </p:pic>
          <p:grpSp>
            <p:nvGrpSpPr>
              <p:cNvPr id="24" name="Gruppieren 23"/>
              <p:cNvGrpSpPr/>
              <p:nvPr/>
            </p:nvGrpSpPr>
            <p:grpSpPr>
              <a:xfrm>
                <a:off x="4283968" y="1196752"/>
                <a:ext cx="384914" cy="369332"/>
                <a:chOff x="755576" y="2204864"/>
                <a:chExt cx="384914" cy="369332"/>
              </a:xfrm>
            </p:grpSpPr>
            <p:sp>
              <p:nvSpPr>
                <p:cNvPr id="25" name="Ellipse 24"/>
                <p:cNvSpPr/>
                <p:nvPr/>
              </p:nvSpPr>
              <p:spPr>
                <a:xfrm>
                  <a:off x="755576" y="2204864"/>
                  <a:ext cx="384914" cy="3693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6" name="Textfeld 25"/>
                <p:cNvSpPr txBox="1"/>
                <p:nvPr/>
              </p:nvSpPr>
              <p:spPr>
                <a:xfrm>
                  <a:off x="794694" y="2204864"/>
                  <a:ext cx="3209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b="1" spc="50" dirty="0" smtClean="0">
                      <a:ln w="9525" cmpd="sng">
                        <a:solidFill>
                          <a:schemeClr val="accent1"/>
                        </a:solidFill>
                        <a:prstDash val="solid"/>
                      </a:ln>
                      <a:solidFill>
                        <a:srgbClr val="70AD47">
                          <a:tint val="1000"/>
                        </a:srgbClr>
                      </a:solidFill>
                      <a:effectLst>
                        <a:glow rad="38100">
                          <a:schemeClr val="accent1">
                            <a:alpha val="40000"/>
                          </a:schemeClr>
                        </a:glow>
                      </a:effectLst>
                    </a:rPr>
                    <a:t>1</a:t>
                  </a:r>
                  <a:endParaRPr lang="de-DE" b="1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</p:grpSp>
        <p:grpSp>
          <p:nvGrpSpPr>
            <p:cNvPr id="31" name="Gruppieren 30"/>
            <p:cNvGrpSpPr/>
            <p:nvPr/>
          </p:nvGrpSpPr>
          <p:grpSpPr>
            <a:xfrm>
              <a:off x="0" y="2620883"/>
              <a:ext cx="7926835" cy="4237117"/>
              <a:chOff x="1457996" y="2687194"/>
              <a:chExt cx="7926835" cy="4237117"/>
            </a:xfrm>
          </p:grpSpPr>
          <p:pic>
            <p:nvPicPr>
              <p:cNvPr id="19" name="Grafik 18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57996" y="2687194"/>
                <a:ext cx="7926835" cy="4237117"/>
              </a:xfrm>
              <a:prstGeom prst="rect">
                <a:avLst/>
              </a:prstGeom>
            </p:spPr>
          </p:pic>
          <p:grpSp>
            <p:nvGrpSpPr>
              <p:cNvPr id="30" name="Gruppieren 29"/>
              <p:cNvGrpSpPr/>
              <p:nvPr/>
            </p:nvGrpSpPr>
            <p:grpSpPr>
              <a:xfrm>
                <a:off x="1922767" y="3284984"/>
                <a:ext cx="384914" cy="369332"/>
                <a:chOff x="427564" y="3207555"/>
                <a:chExt cx="384914" cy="369332"/>
              </a:xfrm>
            </p:grpSpPr>
            <p:sp>
              <p:nvSpPr>
                <p:cNvPr id="22" name="Ellipse 21"/>
                <p:cNvSpPr/>
                <p:nvPr/>
              </p:nvSpPr>
              <p:spPr>
                <a:xfrm>
                  <a:off x="427564" y="3207555"/>
                  <a:ext cx="384914" cy="369332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21" name="Textfeld 20"/>
                <p:cNvSpPr txBox="1"/>
                <p:nvPr/>
              </p:nvSpPr>
              <p:spPr>
                <a:xfrm>
                  <a:off x="466725" y="3207555"/>
                  <a:ext cx="3209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de-DE" b="1" spc="50" dirty="0" smtClean="0">
                      <a:ln w="9525" cmpd="sng">
                        <a:solidFill>
                          <a:schemeClr val="accent1"/>
                        </a:solidFill>
                        <a:prstDash val="solid"/>
                      </a:ln>
                      <a:solidFill>
                        <a:srgbClr val="70AD47">
                          <a:tint val="1000"/>
                        </a:srgbClr>
                      </a:solidFill>
                      <a:effectLst>
                        <a:glow rad="38100">
                          <a:schemeClr val="accent1">
                            <a:alpha val="40000"/>
                          </a:schemeClr>
                        </a:glow>
                      </a:effectLst>
                    </a:rPr>
                    <a:t>1</a:t>
                  </a:r>
                  <a:endParaRPr lang="de-DE" b="1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</a:endParaRPr>
                </a:p>
              </p:txBody>
            </p:sp>
          </p:grpSp>
        </p:grpSp>
      </p:grpSp>
      <p:grpSp>
        <p:nvGrpSpPr>
          <p:cNvPr id="34" name="Gruppieren 33"/>
          <p:cNvGrpSpPr/>
          <p:nvPr/>
        </p:nvGrpSpPr>
        <p:grpSpPr>
          <a:xfrm>
            <a:off x="1691680" y="712202"/>
            <a:ext cx="7364590" cy="3838047"/>
            <a:chOff x="1779410" y="712202"/>
            <a:chExt cx="7364590" cy="3838047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9410" y="712202"/>
              <a:ext cx="7364590" cy="3838047"/>
            </a:xfrm>
            <a:prstGeom prst="rect">
              <a:avLst/>
            </a:prstGeom>
          </p:spPr>
        </p:pic>
        <p:sp>
          <p:nvSpPr>
            <p:cNvPr id="33" name="Ellipse 32"/>
            <p:cNvSpPr/>
            <p:nvPr/>
          </p:nvSpPr>
          <p:spPr>
            <a:xfrm>
              <a:off x="2398332" y="2088456"/>
              <a:ext cx="423296" cy="38387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dirty="0" smtClean="0"/>
                <a:t>2</a:t>
              </a:r>
              <a:endParaRPr lang="de-DE" dirty="0"/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9640" y="2564165"/>
            <a:ext cx="5588951" cy="4270531"/>
            <a:chOff x="9640" y="2564165"/>
            <a:chExt cx="5588951" cy="4270531"/>
          </a:xfrm>
        </p:grpSpPr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40" y="2564165"/>
              <a:ext cx="5588951" cy="4270531"/>
            </a:xfrm>
            <a:prstGeom prst="rect">
              <a:avLst/>
            </a:prstGeom>
          </p:spPr>
        </p:pic>
        <p:sp>
          <p:nvSpPr>
            <p:cNvPr id="35" name="Ellipse 34"/>
            <p:cNvSpPr/>
            <p:nvPr/>
          </p:nvSpPr>
          <p:spPr>
            <a:xfrm>
              <a:off x="4139952" y="2990678"/>
              <a:ext cx="432048" cy="43832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b="1" spc="50" dirty="0" smtClean="0">
                  <a:ln w="9525" cmpd="sng">
                    <a:solidFill>
                      <a:schemeClr val="accent1"/>
                    </a:solidFill>
                    <a:prstDash val="solid"/>
                  </a:ln>
                  <a:solidFill>
                    <a:srgbClr val="70AD47">
                      <a:tint val="1000"/>
                    </a:srgbClr>
                  </a:solidFill>
                  <a:effectLst>
                    <a:glow rad="38100">
                      <a:schemeClr val="accent1">
                        <a:alpha val="40000"/>
                      </a:schemeClr>
                    </a:glow>
                  </a:effectLst>
                </a:rPr>
                <a:t>3</a:t>
              </a:r>
              <a:endParaRPr lang="de-DE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732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3919573" y="-15117"/>
            <a:ext cx="5224427" cy="568032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ln w="3175" cmpd="sng">
                  <a:solidFill>
                    <a:schemeClr val="lt1">
                      <a:hueOff val="0"/>
                      <a:satOff val="0"/>
                      <a:lumOff val="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GREEN SHIP DESIGN AND TECHNOLOGY</a:t>
            </a:r>
            <a:endParaRPr lang="de-DE" sz="2400" dirty="0">
              <a:ln w="3175" cmpd="sng">
                <a:solidFill>
                  <a:schemeClr val="lt1">
                    <a:hueOff val="0"/>
                    <a:satOff val="0"/>
                    <a:lumOff val="0"/>
                    <a:alpha val="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0" y="980728"/>
            <a:ext cx="1691680" cy="43204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 smtClean="0">
                <a:ln w="3175" cmpd="sng">
                  <a:solidFill>
                    <a:schemeClr val="lt1">
                      <a:hueOff val="0"/>
                      <a:satOff val="0"/>
                      <a:lumOff val="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SUPERVISION:</a:t>
            </a:r>
            <a:endParaRPr lang="de-DE" sz="2000" dirty="0">
              <a:ln w="3175" cmpd="sng">
                <a:solidFill>
                  <a:schemeClr val="lt1">
                    <a:hueOff val="0"/>
                    <a:satOff val="0"/>
                    <a:lumOff val="0"/>
                    <a:alpha val="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691680" y="2263462"/>
            <a:ext cx="3228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Consultation</a:t>
            </a:r>
            <a:r>
              <a:rPr lang="de-DE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hours</a:t>
            </a:r>
            <a:r>
              <a:rPr lang="de-DE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:</a:t>
            </a:r>
            <a:endParaRPr lang="de-DE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722163" y="5579948"/>
            <a:ext cx="3228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- </a:t>
            </a:r>
            <a:r>
              <a:rPr lang="de-DE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MOODLE Forum</a:t>
            </a:r>
            <a:endParaRPr lang="de-DE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1728180" y="5939988"/>
            <a:ext cx="69482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- </a:t>
            </a:r>
            <a:r>
              <a:rPr lang="de-DE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E-</a:t>
            </a:r>
            <a:r>
              <a:rPr lang="de-DE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mail</a:t>
            </a:r>
            <a:r>
              <a:rPr lang="de-DE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de-DE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hlinkClick r:id="rId3"/>
              </a:rPr>
              <a:t>laurentiu.chiotoroiu@jade-hs.de</a:t>
            </a:r>
            <a:r>
              <a:rPr lang="de-DE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 </a:t>
            </a:r>
            <a:endParaRPr lang="de-DE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256" y="2120145"/>
            <a:ext cx="5271232" cy="354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4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3635896" y="4437112"/>
            <a:ext cx="3276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Thank</a:t>
            </a:r>
            <a:r>
              <a:rPr lang="de-DE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you</a:t>
            </a:r>
            <a:r>
              <a:rPr lang="de-DE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for</a:t>
            </a:r>
            <a:r>
              <a:rPr lang="de-DE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your</a:t>
            </a:r>
            <a:r>
              <a:rPr lang="de-DE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attention</a:t>
            </a:r>
            <a:r>
              <a:rPr lang="de-DE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! </a:t>
            </a:r>
            <a:endParaRPr lang="de-DE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Titel 1"/>
          <p:cNvSpPr txBox="1">
            <a:spLocks/>
          </p:cNvSpPr>
          <p:nvPr/>
        </p:nvSpPr>
        <p:spPr>
          <a:xfrm>
            <a:off x="0" y="980728"/>
            <a:ext cx="3491880" cy="43204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 smtClean="0">
                <a:ln w="3175" cmpd="sng">
                  <a:solidFill>
                    <a:schemeClr val="lt1">
                      <a:hueOff val="0"/>
                      <a:satOff val="0"/>
                      <a:lumOff val="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DISCUSSION / QUESTIONS ?</a:t>
            </a:r>
            <a:endParaRPr lang="de-DE" sz="2000" dirty="0">
              <a:ln w="3175" cmpd="sng">
                <a:solidFill>
                  <a:schemeClr val="lt1">
                    <a:hueOff val="0"/>
                    <a:satOff val="0"/>
                    <a:lumOff val="0"/>
                    <a:alpha val="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474637" y="2996952"/>
            <a:ext cx="52565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                                       </a:t>
            </a:r>
            <a:r>
              <a:rPr lang="en-US" sz="2000" dirty="0" smtClean="0">
                <a:latin typeface="Calibri" panose="020F0502020204030204" pitchFamily="34" charset="0"/>
              </a:rPr>
              <a:t>Good </a:t>
            </a:r>
            <a:r>
              <a:rPr lang="en-US" sz="2000" dirty="0">
                <a:latin typeface="Calibri" panose="020F0502020204030204" pitchFamily="34" charset="0"/>
              </a:rPr>
              <a:t>luck</a:t>
            </a:r>
          </a:p>
          <a:p>
            <a:r>
              <a:rPr lang="en-US" sz="2000" dirty="0">
                <a:latin typeface="Calibri" panose="020F0502020204030204" pitchFamily="34" charset="0"/>
              </a:rPr>
              <a:t>and enjoy your time studying </a:t>
            </a:r>
            <a:r>
              <a:rPr lang="en-US" sz="2000" dirty="0" smtClean="0">
                <a:latin typeface="Calibri" panose="020F0502020204030204" pitchFamily="34" charset="0"/>
              </a:rPr>
              <a:t>the GSDT module!</a:t>
            </a:r>
            <a:endParaRPr lang="de-DE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45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 idx="4294967295"/>
          </p:nvPr>
        </p:nvSpPr>
        <p:spPr>
          <a:xfrm>
            <a:off x="0" y="980728"/>
            <a:ext cx="1691680" cy="43204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2000" b="1" cap="all" dirty="0" smtClean="0">
                <a:ln w="3175" cmpd="sng">
                  <a:solidFill>
                    <a:schemeClr val="lt1">
                      <a:hueOff val="0"/>
                      <a:satOff val="0"/>
                      <a:lumOff val="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SUPERVISOR:</a:t>
            </a:r>
            <a:endParaRPr lang="de-DE" sz="2000" dirty="0">
              <a:ln w="3175" cmpd="sng">
                <a:solidFill>
                  <a:schemeClr val="lt1">
                    <a:hueOff val="0"/>
                    <a:satOff val="0"/>
                    <a:lumOff val="0"/>
                    <a:alpha val="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3919573" y="-15117"/>
            <a:ext cx="5224427" cy="568032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ln w="3175" cmpd="sng">
                  <a:solidFill>
                    <a:schemeClr val="lt1">
                      <a:hueOff val="0"/>
                      <a:satOff val="0"/>
                      <a:lumOff val="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GREEN SHIP DESIGN AND TECHNOLOGY</a:t>
            </a:r>
            <a:endParaRPr lang="de-DE" sz="2400" dirty="0">
              <a:ln w="3175" cmpd="sng">
                <a:solidFill>
                  <a:schemeClr val="lt1">
                    <a:hueOff val="0"/>
                    <a:satOff val="0"/>
                    <a:lumOff val="0"/>
                    <a:alpha val="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835696" y="2420888"/>
            <a:ext cx="682899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     </a:t>
            </a:r>
            <a:endParaRPr lang="de-DE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Since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2007:  	Professor at Jade Univ.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Applied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Sciences</a:t>
            </a:r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		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Dept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.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Maritime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Logistics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Studies</a:t>
            </a:r>
          </a:p>
          <a:p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		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Marine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engineering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	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Elective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course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for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„750 kW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license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as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000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ship</a:t>
            </a:r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machinist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“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Mathematics</a:t>
            </a:r>
            <a:endParaRPr lang="de-DE" sz="2000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Ship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2000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theory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	  	</a:t>
            </a:r>
          </a:p>
          <a:p>
            <a:r>
              <a:rPr lang="de-DE" sz="20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de-DE" sz="20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		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	</a:t>
            </a:r>
          </a:p>
        </p:txBody>
      </p:sp>
      <p:sp>
        <p:nvSpPr>
          <p:cNvPr id="3" name="Rechteck 2"/>
          <p:cNvSpPr/>
          <p:nvPr/>
        </p:nvSpPr>
        <p:spPr>
          <a:xfrm>
            <a:off x="3851920" y="1441538"/>
            <a:ext cx="43694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Prof. Dr</a:t>
            </a:r>
            <a:r>
              <a:rPr lang="de-DE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.-Ing. </a:t>
            </a:r>
            <a:r>
              <a:rPr lang="de-DE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Laurentiu</a:t>
            </a:r>
            <a:r>
              <a:rPr lang="de-DE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Chiotoroiu</a:t>
            </a:r>
            <a:endParaRPr lang="de-DE" sz="2400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https://www.jade-hs.de/typo3temp/pics/la1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922" y="0"/>
            <a:ext cx="1734940" cy="1982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6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 idx="4294967295"/>
          </p:nvPr>
        </p:nvSpPr>
        <p:spPr>
          <a:xfrm>
            <a:off x="0" y="980728"/>
            <a:ext cx="1691680" cy="43204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2000" b="1" cap="all" dirty="0" smtClean="0">
                <a:ln w="3175" cmpd="sng">
                  <a:solidFill>
                    <a:schemeClr val="lt1">
                      <a:hueOff val="0"/>
                      <a:satOff val="0"/>
                      <a:lumOff val="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MAIN GOAL:</a:t>
            </a:r>
            <a:endParaRPr lang="de-DE" sz="2000" dirty="0">
              <a:ln w="3175" cmpd="sng">
                <a:solidFill>
                  <a:schemeClr val="lt1">
                    <a:hueOff val="0"/>
                    <a:satOff val="0"/>
                    <a:lumOff val="0"/>
                    <a:alpha val="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3919573" y="-15117"/>
            <a:ext cx="5224427" cy="568032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ln w="3175" cmpd="sng">
                  <a:solidFill>
                    <a:schemeClr val="lt1">
                      <a:hueOff val="0"/>
                      <a:satOff val="0"/>
                      <a:lumOff val="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GREEN SHIP DESIGN AND TECHNOLOGY</a:t>
            </a:r>
            <a:endParaRPr lang="de-DE" sz="2400" dirty="0">
              <a:ln w="3175" cmpd="sng">
                <a:solidFill>
                  <a:schemeClr val="lt1">
                    <a:hueOff val="0"/>
                    <a:satOff val="0"/>
                    <a:lumOff val="0"/>
                    <a:alpha val="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597955" y="2324724"/>
            <a:ext cx="33441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To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design a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newbuild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To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retrofit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an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existing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ship</a:t>
            </a:r>
            <a:endParaRPr lang="de-DE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804248" y="3782244"/>
            <a:ext cx="19676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 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to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get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an </a:t>
            </a:r>
          </a:p>
          <a:p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„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eco-friendly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ship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“</a:t>
            </a:r>
            <a:endParaRPr lang="de-DE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26" y="3045127"/>
            <a:ext cx="4676657" cy="2718802"/>
          </a:xfrm>
          <a:prstGeom prst="rect">
            <a:avLst/>
          </a:prstGeom>
        </p:spPr>
      </p:pic>
      <p:sp>
        <p:nvSpPr>
          <p:cNvPr id="10" name="Rechteckiger Pfeil 9"/>
          <p:cNvSpPr/>
          <p:nvPr/>
        </p:nvSpPr>
        <p:spPr>
          <a:xfrm rot="5400000">
            <a:off x="6050292" y="1666932"/>
            <a:ext cx="940232" cy="287193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536215" y="1613837"/>
            <a:ext cx="41764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   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To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answer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question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de-DE" b="1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How</a:t>
            </a:r>
            <a:r>
              <a:rPr lang="de-DE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…</a:t>
            </a:r>
            <a:r>
              <a:rPr lang="de-D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endParaRPr lang="de-DE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grpSp>
        <p:nvGrpSpPr>
          <p:cNvPr id="6" name="Gruppieren 5"/>
          <p:cNvGrpSpPr/>
          <p:nvPr/>
        </p:nvGrpSpPr>
        <p:grpSpPr>
          <a:xfrm>
            <a:off x="1475656" y="3174397"/>
            <a:ext cx="7259633" cy="2995900"/>
            <a:chOff x="1475656" y="3174397"/>
            <a:chExt cx="7259633" cy="2995900"/>
          </a:xfrm>
        </p:grpSpPr>
        <p:sp>
          <p:nvSpPr>
            <p:cNvPr id="8" name="Rechteck 7"/>
            <p:cNvSpPr/>
            <p:nvPr/>
          </p:nvSpPr>
          <p:spPr>
            <a:xfrm>
              <a:off x="1550886" y="5800965"/>
              <a:ext cx="718440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 smtClean="0">
                  <a:latin typeface="Calibri" panose="020F0502020204030204" pitchFamily="34" charset="0"/>
                </a:rPr>
                <a:t>Solution: </a:t>
              </a:r>
              <a:r>
                <a:rPr lang="de-DE" dirty="0" err="1" smtClean="0">
                  <a:latin typeface="Calibri" panose="020F0502020204030204" pitchFamily="34" charset="0"/>
                </a:rPr>
                <a:t>create</a:t>
              </a:r>
              <a:r>
                <a:rPr lang="de-DE" dirty="0" smtClean="0">
                  <a:latin typeface="Calibri" panose="020F0502020204030204" pitchFamily="34" charset="0"/>
                </a:rPr>
                <a:t> an </a:t>
              </a:r>
              <a:r>
                <a:rPr lang="de-DE" dirty="0" err="1" smtClean="0">
                  <a:latin typeface="Calibri" panose="020F0502020204030204" pitchFamily="34" charset="0"/>
                </a:rPr>
                <a:t>energy-efficient</a:t>
              </a:r>
              <a:r>
                <a:rPr lang="de-DE" dirty="0" smtClean="0">
                  <a:latin typeface="Calibri" panose="020F0502020204030204" pitchFamily="34" charset="0"/>
                </a:rPr>
                <a:t> </a:t>
              </a:r>
              <a:r>
                <a:rPr lang="de-DE" dirty="0" err="1" smtClean="0">
                  <a:latin typeface="Calibri" panose="020F0502020204030204" pitchFamily="34" charset="0"/>
                </a:rPr>
                <a:t>ship</a:t>
              </a:r>
              <a:r>
                <a:rPr lang="de-DE" dirty="0" smtClean="0">
                  <a:latin typeface="Calibri" panose="020F0502020204030204" pitchFamily="34" charset="0"/>
                </a:rPr>
                <a:t> </a:t>
              </a:r>
              <a:r>
                <a:rPr lang="de-DE" dirty="0" err="1" smtClean="0">
                  <a:latin typeface="Calibri" panose="020F0502020204030204" pitchFamily="34" charset="0"/>
                </a:rPr>
                <a:t>with</a:t>
              </a:r>
              <a:r>
                <a:rPr lang="de-DE" dirty="0" smtClean="0">
                  <a:latin typeface="Calibri" panose="020F0502020204030204" pitchFamily="34" charset="0"/>
                </a:rPr>
                <a:t> </a:t>
              </a:r>
              <a:r>
                <a:rPr lang="de-DE" dirty="0" err="1" smtClean="0">
                  <a:latin typeface="Calibri" panose="020F0502020204030204" pitchFamily="34" charset="0"/>
                </a:rPr>
                <a:t>emphasis</a:t>
              </a:r>
              <a:r>
                <a:rPr lang="de-DE" dirty="0" smtClean="0">
                  <a:latin typeface="Calibri" panose="020F0502020204030204" pitchFamily="34" charset="0"/>
                </a:rPr>
                <a:t> on „</a:t>
              </a:r>
              <a:r>
                <a:rPr lang="de-DE" dirty="0" err="1" smtClean="0">
                  <a:latin typeface="Calibri" panose="020F0502020204030204" pitchFamily="34" charset="0"/>
                </a:rPr>
                <a:t>fuel</a:t>
              </a:r>
              <a:r>
                <a:rPr lang="de-DE" dirty="0" smtClean="0">
                  <a:latin typeface="Calibri" panose="020F0502020204030204" pitchFamily="34" charset="0"/>
                </a:rPr>
                <a:t> </a:t>
              </a:r>
              <a:r>
                <a:rPr lang="de-DE" dirty="0" err="1" smtClean="0">
                  <a:latin typeface="Calibri" panose="020F0502020204030204" pitchFamily="34" charset="0"/>
                </a:rPr>
                <a:t>efficiency</a:t>
              </a:r>
              <a:r>
                <a:rPr lang="de-DE" dirty="0" smtClean="0">
                  <a:latin typeface="Calibri" panose="020F0502020204030204" pitchFamily="34" charset="0"/>
                </a:rPr>
                <a:t>“</a:t>
              </a:r>
              <a:endParaRPr lang="de-DE" b="1" i="1" dirty="0">
                <a:latin typeface="Calibri" panose="020F0502020204030204" pitchFamily="34" charset="0"/>
              </a:endParaRPr>
            </a:p>
          </p:txBody>
        </p:sp>
        <p:sp>
          <p:nvSpPr>
            <p:cNvPr id="11" name="Pfeil nach oben 10"/>
            <p:cNvSpPr/>
            <p:nvPr/>
          </p:nvSpPr>
          <p:spPr>
            <a:xfrm>
              <a:off x="7464934" y="4819053"/>
              <a:ext cx="504056" cy="96339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635"/>
            <a:stretch/>
          </p:blipFill>
          <p:spPr>
            <a:xfrm>
              <a:off x="1475656" y="3174397"/>
              <a:ext cx="5639905" cy="2508356"/>
            </a:xfrm>
            <a:prstGeom prst="rect">
              <a:avLst/>
            </a:prstGeom>
          </p:spPr>
        </p:pic>
      </p:grpSp>
      <p:sp>
        <p:nvSpPr>
          <p:cNvPr id="4" name="Rechteck 3"/>
          <p:cNvSpPr/>
          <p:nvPr/>
        </p:nvSpPr>
        <p:spPr>
          <a:xfrm>
            <a:off x="5292080" y="2284958"/>
            <a:ext cx="3356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latin typeface="Calibri" panose="020F0502020204030204" pitchFamily="34" charset="0"/>
              </a:rPr>
              <a:t>u</a:t>
            </a:r>
            <a:r>
              <a:rPr lang="de-DE" dirty="0" err="1" smtClean="0">
                <a:latin typeface="Calibri" panose="020F0502020204030204" pitchFamily="34" charset="0"/>
              </a:rPr>
              <a:t>sing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available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technical</a:t>
            </a:r>
            <a:r>
              <a:rPr lang="de-DE" dirty="0" smtClean="0">
                <a:latin typeface="Calibri" panose="020F0502020204030204" pitchFamily="34" charset="0"/>
              </a:rPr>
              <a:t> </a:t>
            </a:r>
            <a:r>
              <a:rPr lang="de-DE" dirty="0" err="1" smtClean="0">
                <a:latin typeface="Calibri" panose="020F0502020204030204" pitchFamily="34" charset="0"/>
              </a:rPr>
              <a:t>solutions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42269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3919573" y="-15117"/>
            <a:ext cx="5224427" cy="568032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ln w="3175" cmpd="sng">
                  <a:solidFill>
                    <a:schemeClr val="lt1">
                      <a:hueOff val="0"/>
                      <a:satOff val="0"/>
                      <a:lumOff val="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GREEN SHIP DESIGN AND TECHNOLOGY</a:t>
            </a:r>
            <a:endParaRPr lang="de-DE" sz="2400" dirty="0">
              <a:ln w="3175" cmpd="sng">
                <a:solidFill>
                  <a:schemeClr val="lt1">
                    <a:hueOff val="0"/>
                    <a:satOff val="0"/>
                    <a:lumOff val="0"/>
                    <a:alpha val="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921318" y="2348880"/>
            <a:ext cx="7200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1. THEORETICAL PART: </a:t>
            </a:r>
            <a:r>
              <a:rPr lang="de-D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     </a:t>
            </a:r>
            <a:r>
              <a:rPr lang="de-DE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GREEN </a:t>
            </a:r>
            <a:r>
              <a:rPr lang="de-DE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SHIP </a:t>
            </a:r>
            <a:r>
              <a:rPr lang="de-DE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DESIGN &amp; TECHNOLOGY</a:t>
            </a:r>
            <a:endParaRPr lang="de-DE" b="1" i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endParaRPr lang="de-DE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de-DE" b="1" i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de-DE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de-DE" b="1" i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de-DE" b="1" i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de-DE" b="1" i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de-DE" b="1" i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de-DE" b="1" i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r>
              <a:rPr lang="de-DE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2. PRACTICAL APPLICATION PART: </a:t>
            </a:r>
            <a:r>
              <a:rPr lang="de-DE" dirty="0" smtClean="0">
                <a:solidFill>
                  <a:srgbClr val="FF0000"/>
                </a:solidFill>
                <a:latin typeface="Calibri" panose="020F0502020204030204" pitchFamily="34" charset="0"/>
              </a:rPr>
              <a:t>     </a:t>
            </a:r>
            <a:r>
              <a:rPr lang="de-DE" b="1" i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CONCEPT </a:t>
            </a:r>
            <a:r>
              <a:rPr lang="de-DE" b="1" i="1" dirty="0">
                <a:solidFill>
                  <a:srgbClr val="FF0000"/>
                </a:solidFill>
                <a:latin typeface="Calibri" panose="020F0502020204030204" pitchFamily="34" charset="0"/>
              </a:rPr>
              <a:t>DESIGN OF A PROJECT SHIP</a:t>
            </a: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0" y="980728"/>
            <a:ext cx="2555776" cy="43204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 smtClean="0">
                <a:ln w="3175" cmpd="sng">
                  <a:solidFill>
                    <a:schemeClr val="lt1">
                      <a:hueOff val="0"/>
                      <a:satOff val="0"/>
                      <a:lumOff val="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MODULE STRUCTURE:</a:t>
            </a:r>
            <a:endParaRPr lang="de-DE" sz="2000" dirty="0">
              <a:ln w="3175" cmpd="sng">
                <a:solidFill>
                  <a:schemeClr val="lt1">
                    <a:hueOff val="0"/>
                    <a:satOff val="0"/>
                    <a:lumOff val="0"/>
                    <a:alpha val="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3131840" y="2780928"/>
            <a:ext cx="49829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elf-assessment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test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after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each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chapter</a:t>
            </a:r>
            <a:endParaRPr lang="de-DE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3131840" y="5219908"/>
            <a:ext cx="50549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Individual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assignment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in form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a </a:t>
            </a:r>
            <a:r>
              <a:rPr lang="de-DE" b="1" i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Home </a:t>
            </a:r>
            <a:r>
              <a:rPr lang="de-DE" b="1" i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project</a:t>
            </a:r>
            <a:endParaRPr lang="de-DE" b="1" i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131840" y="3194299"/>
            <a:ext cx="55446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Tests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made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up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25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questions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. Time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limit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1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hour</a:t>
            </a:r>
            <a:endParaRPr lang="de-DE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3131840" y="3654202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score 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71 % is needed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to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pass the test</a:t>
            </a:r>
          </a:p>
        </p:txBody>
      </p:sp>
      <p:sp>
        <p:nvSpPr>
          <p:cNvPr id="11" name="Rechteck 10"/>
          <p:cNvSpPr/>
          <p:nvPr/>
        </p:nvSpPr>
        <p:spPr>
          <a:xfrm>
            <a:off x="3131840" y="4114105"/>
            <a:ext cx="5688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The number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of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attempts is unlimited</a:t>
            </a:r>
            <a:endParaRPr lang="de-DE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3134079" y="5662989"/>
            <a:ext cx="57584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A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home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project report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uploaded in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Moodle LMS</a:t>
            </a:r>
            <a:endParaRPr lang="de-DE" b="1" i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1691680" y="2780928"/>
            <a:ext cx="1184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Exam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is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a:</a:t>
            </a:r>
            <a:endParaRPr lang="de-DE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chteck 16"/>
          <p:cNvSpPr/>
          <p:nvPr/>
        </p:nvSpPr>
        <p:spPr>
          <a:xfrm>
            <a:off x="1700281" y="5661248"/>
            <a:ext cx="1184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Exam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is</a:t>
            </a:r>
            <a:r>
              <a:rPr lang="de-DE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:</a:t>
            </a:r>
            <a:endParaRPr lang="de-DE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3919573" y="-15117"/>
            <a:ext cx="5224427" cy="568032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ln w="3175" cmpd="sng">
                  <a:solidFill>
                    <a:schemeClr val="lt1">
                      <a:hueOff val="0"/>
                      <a:satOff val="0"/>
                      <a:lumOff val="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GREEN SHIP DESIGN AND TECHNOLOGY</a:t>
            </a:r>
            <a:endParaRPr lang="de-DE" sz="2400" dirty="0">
              <a:ln w="3175" cmpd="sng">
                <a:solidFill>
                  <a:schemeClr val="lt1">
                    <a:hueOff val="0"/>
                    <a:satOff val="0"/>
                    <a:lumOff val="0"/>
                    <a:alpha val="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547664" y="2420888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PART 1.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Basic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theoretical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principles</a:t>
            </a: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: 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GREEN </a:t>
            </a:r>
            <a:r>
              <a:rPr lang="de-DE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SHIP </a:t>
            </a:r>
            <a:r>
              <a:rPr lang="de-DE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DESIGN &amp; TECHNOLOGY</a:t>
            </a:r>
            <a:endParaRPr lang="de-DE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0" y="980728"/>
            <a:ext cx="2555776" cy="43204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 smtClean="0">
                <a:ln w="3175" cmpd="sng">
                  <a:solidFill>
                    <a:schemeClr val="lt1">
                      <a:hueOff val="0"/>
                      <a:satOff val="0"/>
                      <a:lumOff val="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MODULE STRUCTURE:</a:t>
            </a:r>
            <a:endParaRPr lang="de-DE" sz="2000" dirty="0">
              <a:ln w="3175" cmpd="sng">
                <a:solidFill>
                  <a:schemeClr val="lt1">
                    <a:hueOff val="0"/>
                    <a:satOff val="0"/>
                    <a:lumOff val="0"/>
                    <a:alpha val="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00" r="2239"/>
          <a:stretch/>
        </p:blipFill>
        <p:spPr>
          <a:xfrm>
            <a:off x="1475656" y="3356992"/>
            <a:ext cx="3384376" cy="2678194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164251" y="3347700"/>
            <a:ext cx="3672408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de-DE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Chapter 1.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GREEN </a:t>
            </a:r>
            <a:r>
              <a:rPr lang="de-DE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SHIP </a:t>
            </a:r>
            <a:r>
              <a:rPr lang="de-DE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DESIGN </a:t>
            </a:r>
            <a:endParaRPr lang="de-DE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988642" y="4283804"/>
            <a:ext cx="40290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DE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Chapter.2.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MACHINERY TECHNOLOGIES </a:t>
            </a:r>
            <a:endParaRPr lang="de-DE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860032" y="5363924"/>
            <a:ext cx="415761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de-DE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Chapter 3.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OPERATIONAL TECHNOLOGIES </a:t>
            </a:r>
            <a:endParaRPr lang="de-DE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844914" y="5795972"/>
            <a:ext cx="2311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Self-assessment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test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3 </a:t>
            </a:r>
            <a:endParaRPr lang="de-DE" dirty="0"/>
          </a:p>
        </p:txBody>
      </p:sp>
      <p:sp>
        <p:nvSpPr>
          <p:cNvPr id="10" name="Rechteck 9"/>
          <p:cNvSpPr/>
          <p:nvPr/>
        </p:nvSpPr>
        <p:spPr>
          <a:xfrm>
            <a:off x="4988642" y="4701396"/>
            <a:ext cx="2311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Self-assessment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test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2 </a:t>
            </a:r>
            <a:endParaRPr lang="de-DE" dirty="0"/>
          </a:p>
        </p:txBody>
      </p:sp>
      <p:sp>
        <p:nvSpPr>
          <p:cNvPr id="11" name="Rechteck 10"/>
          <p:cNvSpPr/>
          <p:nvPr/>
        </p:nvSpPr>
        <p:spPr>
          <a:xfrm>
            <a:off x="4133126" y="3707740"/>
            <a:ext cx="2311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Self-assessment</a:t>
            </a:r>
            <a:r>
              <a:rPr lang="de-DE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test</a:t>
            </a:r>
            <a:r>
              <a:rPr lang="de-DE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 1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823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3919573" y="-15117"/>
            <a:ext cx="5224427" cy="568032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ln w="3175" cmpd="sng">
                  <a:solidFill>
                    <a:schemeClr val="lt1">
                      <a:hueOff val="0"/>
                      <a:satOff val="0"/>
                      <a:lumOff val="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GREEN SHIP DESIGN AND TECHNOLOGY</a:t>
            </a:r>
            <a:endParaRPr lang="de-DE" sz="2400" dirty="0">
              <a:ln w="3175" cmpd="sng">
                <a:solidFill>
                  <a:schemeClr val="lt1">
                    <a:hueOff val="0"/>
                    <a:satOff val="0"/>
                    <a:lumOff val="0"/>
                    <a:alpha val="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1547664" y="234888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CHAPTER 1.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GREEN </a:t>
            </a:r>
            <a:r>
              <a:rPr lang="de-DE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SHIP </a:t>
            </a:r>
            <a:r>
              <a:rPr lang="de-DE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DESIGN </a:t>
            </a:r>
            <a:endParaRPr lang="de-DE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0" y="980728"/>
            <a:ext cx="2555776" cy="43204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 smtClean="0">
                <a:ln w="3175" cmpd="sng">
                  <a:solidFill>
                    <a:schemeClr val="lt1">
                      <a:hueOff val="0"/>
                      <a:satOff val="0"/>
                      <a:lumOff val="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MODULE STRUCTURE:</a:t>
            </a:r>
            <a:endParaRPr lang="de-DE" sz="2000" dirty="0">
              <a:ln w="3175" cmpd="sng">
                <a:solidFill>
                  <a:schemeClr val="lt1">
                    <a:hueOff val="0"/>
                    <a:satOff val="0"/>
                    <a:lumOff val="0"/>
                    <a:alpha val="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3"/>
          <a:stretch/>
        </p:blipFill>
        <p:spPr>
          <a:xfrm>
            <a:off x="1565464" y="3108607"/>
            <a:ext cx="4138490" cy="3200713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125196" y="3000536"/>
            <a:ext cx="3945841" cy="338554"/>
          </a:xfrm>
          <a:prstGeom prst="rect">
            <a:avLst/>
          </a:prstGeom>
          <a:solidFill>
            <a:srgbClr val="A4D76B"/>
          </a:solidFill>
        </p:spPr>
        <p:txBody>
          <a:bodyPr wrap="square">
            <a:spAutoFit/>
          </a:bodyPr>
          <a:lstStyle/>
          <a:p>
            <a:r>
              <a:rPr lang="de-DE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Main </a:t>
            </a:r>
            <a:r>
              <a:rPr lang="de-DE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dimensions</a:t>
            </a:r>
            <a:r>
              <a:rPr lang="de-DE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, </a:t>
            </a:r>
            <a:r>
              <a:rPr lang="de-DE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ratios</a:t>
            </a:r>
            <a:r>
              <a:rPr lang="de-DE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de-DE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form </a:t>
            </a:r>
            <a:r>
              <a:rPr lang="de-DE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coefficients</a:t>
            </a:r>
            <a:r>
              <a:rPr lang="de-DE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endParaRPr lang="de-DE" sz="16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5454714" y="3621415"/>
            <a:ext cx="3600400" cy="33855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de-DE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Lines </a:t>
            </a:r>
            <a:r>
              <a:rPr lang="de-DE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drawing</a:t>
            </a:r>
            <a:r>
              <a:rPr lang="de-DE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de-DE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hull</a:t>
            </a:r>
            <a:r>
              <a:rPr lang="de-DE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form </a:t>
            </a:r>
            <a:r>
              <a:rPr lang="de-DE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optimisation</a:t>
            </a:r>
            <a:r>
              <a:rPr lang="de-DE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endParaRPr lang="de-DE" sz="16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5940152" y="4255599"/>
            <a:ext cx="3096344" cy="33855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de-DE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Forebody</a:t>
            </a:r>
            <a:r>
              <a:rPr lang="de-DE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de-DE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bulbous</a:t>
            </a:r>
            <a:r>
              <a:rPr lang="de-DE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bow</a:t>
            </a:r>
            <a:r>
              <a:rPr lang="de-DE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design </a:t>
            </a:r>
            <a:endParaRPr lang="de-DE" sz="16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5831362" y="4901791"/>
            <a:ext cx="3096344" cy="33855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de-DE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</a:t>
            </a:r>
            <a:r>
              <a:rPr lang="de-DE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ftbody</a:t>
            </a:r>
            <a:r>
              <a:rPr lang="de-DE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and</a:t>
            </a:r>
            <a:r>
              <a:rPr lang="de-DE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energy-saving</a:t>
            </a:r>
            <a:r>
              <a:rPr lang="de-DE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devices</a:t>
            </a:r>
            <a:r>
              <a:rPr lang="de-DE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endParaRPr lang="de-DE" sz="16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5004048" y="5546500"/>
            <a:ext cx="3456384" cy="338554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de-DE" sz="16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I</a:t>
            </a:r>
            <a:r>
              <a:rPr lang="de-DE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nfluence</a:t>
            </a:r>
            <a:r>
              <a:rPr lang="de-DE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de-DE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EEDI on </a:t>
            </a:r>
            <a:r>
              <a:rPr lang="de-DE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green</a:t>
            </a:r>
            <a:r>
              <a:rPr lang="de-DE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sz="1600" i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ship</a:t>
            </a:r>
            <a:r>
              <a:rPr lang="de-DE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design </a:t>
            </a:r>
            <a:endParaRPr lang="de-DE" sz="1600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6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3919573" y="-15117"/>
            <a:ext cx="5224427" cy="568032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ln w="3175" cmpd="sng">
                  <a:solidFill>
                    <a:schemeClr val="lt1">
                      <a:hueOff val="0"/>
                      <a:satOff val="0"/>
                      <a:lumOff val="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GREEN SHIP DESIGN AND TECHNOLOGY</a:t>
            </a:r>
            <a:endParaRPr lang="de-DE" sz="2400" dirty="0">
              <a:ln w="3175" cmpd="sng">
                <a:solidFill>
                  <a:schemeClr val="lt1">
                    <a:hueOff val="0"/>
                    <a:satOff val="0"/>
                    <a:lumOff val="0"/>
                    <a:alpha val="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0" y="980728"/>
            <a:ext cx="2555776" cy="43204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 smtClean="0">
                <a:ln w="3175" cmpd="sng">
                  <a:solidFill>
                    <a:schemeClr val="lt1">
                      <a:hueOff val="0"/>
                      <a:satOff val="0"/>
                      <a:lumOff val="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MODULE STRUCTURE:</a:t>
            </a:r>
            <a:endParaRPr lang="de-DE" sz="2000" dirty="0">
              <a:ln w="3175" cmpd="sng">
                <a:solidFill>
                  <a:schemeClr val="lt1">
                    <a:hueOff val="0"/>
                    <a:satOff val="0"/>
                    <a:lumOff val="0"/>
                    <a:alpha val="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5652120" y="3645024"/>
            <a:ext cx="2357646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Main </a:t>
            </a:r>
            <a:r>
              <a:rPr lang="de-DE" sz="16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engine</a:t>
            </a:r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sz="16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adjustments</a:t>
            </a:r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de-DE" sz="16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5940152" y="4102983"/>
            <a:ext cx="2686545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W</a:t>
            </a:r>
            <a:r>
              <a:rPr lang="de-DE" sz="16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aste</a:t>
            </a:r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sz="16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Heat</a:t>
            </a:r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sz="16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Recovery</a:t>
            </a:r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Systems </a:t>
            </a:r>
            <a:endParaRPr lang="de-DE" sz="16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547664" y="234888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CHAPTER 2.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MACHINERY TECHNOLOGIES </a:t>
            </a:r>
            <a:endParaRPr lang="de-DE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79"/>
          <a:stretch/>
        </p:blipFill>
        <p:spPr>
          <a:xfrm>
            <a:off x="1458065" y="3169813"/>
            <a:ext cx="4194055" cy="32040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4644008" y="2780928"/>
            <a:ext cx="4427029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i="1" dirty="0">
                <a:solidFill>
                  <a:schemeClr val="bg1"/>
                </a:solidFill>
                <a:latin typeface="Calibri" panose="020F0502020204030204" pitchFamily="34" charset="0"/>
              </a:rPr>
              <a:t>E</a:t>
            </a:r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xistent prime </a:t>
            </a:r>
            <a:r>
              <a:rPr lang="de-DE" sz="16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movers</a:t>
            </a:r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sz="16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and</a:t>
            </a:r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sz="16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propulsion</a:t>
            </a:r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sz="16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technologies</a:t>
            </a:r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de-DE" sz="16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5220072" y="3212976"/>
            <a:ext cx="3365758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i="1" dirty="0">
                <a:solidFill>
                  <a:schemeClr val="bg1"/>
                </a:solidFill>
                <a:latin typeface="Calibri" panose="020F0502020204030204" pitchFamily="34" charset="0"/>
              </a:rPr>
              <a:t>A</a:t>
            </a:r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lternative </a:t>
            </a:r>
            <a:r>
              <a:rPr lang="de-DE" sz="16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propulsion</a:t>
            </a:r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sz="16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technologies</a:t>
            </a:r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de-DE" sz="16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6156176" y="4560942"/>
            <a:ext cx="2251901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A</a:t>
            </a:r>
            <a:r>
              <a:rPr lang="de-DE" sz="16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uxiliary‘s</a:t>
            </a:r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sz="16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equipments</a:t>
            </a:r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de-DE" sz="16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940152" y="5022944"/>
            <a:ext cx="2158579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Stern </a:t>
            </a:r>
            <a:r>
              <a:rPr lang="de-DE" sz="16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tube</a:t>
            </a:r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sz="16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seal</a:t>
            </a:r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design </a:t>
            </a:r>
            <a:endParaRPr lang="de-DE" sz="16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chteck 13"/>
          <p:cNvSpPr/>
          <p:nvPr/>
        </p:nvSpPr>
        <p:spPr>
          <a:xfrm>
            <a:off x="5430833" y="5480903"/>
            <a:ext cx="3389639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i="1" dirty="0">
                <a:solidFill>
                  <a:schemeClr val="bg1"/>
                </a:solidFill>
                <a:latin typeface="Calibri" panose="020F0502020204030204" pitchFamily="34" charset="0"/>
              </a:rPr>
              <a:t>T</a:t>
            </a:r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echnologies </a:t>
            </a:r>
            <a:r>
              <a:rPr lang="de-DE" sz="16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to</a:t>
            </a:r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 </a:t>
            </a:r>
            <a:r>
              <a:rPr lang="de-DE" sz="16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reduce</a:t>
            </a:r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gas </a:t>
            </a:r>
            <a:r>
              <a:rPr lang="de-DE" sz="16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emissions</a:t>
            </a:r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de-DE" sz="16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5292080" y="5991523"/>
            <a:ext cx="2471647" cy="33855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Hull </a:t>
            </a:r>
            <a:r>
              <a:rPr lang="de-DE" sz="16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air</a:t>
            </a:r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sz="16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lubrication</a:t>
            </a:r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sz="16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systems</a:t>
            </a:r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de-DE" sz="16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11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3919573" y="-15117"/>
            <a:ext cx="5224427" cy="568032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ln w="3175" cmpd="sng">
                  <a:solidFill>
                    <a:schemeClr val="lt1">
                      <a:hueOff val="0"/>
                      <a:satOff val="0"/>
                      <a:lumOff val="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GREEN SHIP DESIGN AND TECHNOLOGY</a:t>
            </a:r>
            <a:endParaRPr lang="de-DE" sz="2400" dirty="0">
              <a:ln w="3175" cmpd="sng">
                <a:solidFill>
                  <a:schemeClr val="lt1">
                    <a:hueOff val="0"/>
                    <a:satOff val="0"/>
                    <a:lumOff val="0"/>
                    <a:alpha val="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el 1"/>
          <p:cNvSpPr txBox="1">
            <a:spLocks/>
          </p:cNvSpPr>
          <p:nvPr/>
        </p:nvSpPr>
        <p:spPr>
          <a:xfrm>
            <a:off x="0" y="980728"/>
            <a:ext cx="2555776" cy="43204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 smtClean="0">
                <a:ln w="3175" cmpd="sng">
                  <a:solidFill>
                    <a:schemeClr val="lt1">
                      <a:hueOff val="0"/>
                      <a:satOff val="0"/>
                      <a:lumOff val="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MODULE STRUCTURE:</a:t>
            </a:r>
            <a:endParaRPr lang="de-DE" sz="2000" dirty="0">
              <a:ln w="3175" cmpd="sng">
                <a:solidFill>
                  <a:schemeClr val="lt1">
                    <a:hueOff val="0"/>
                    <a:satOff val="0"/>
                    <a:lumOff val="0"/>
                    <a:alpha val="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1547664" y="2348880"/>
            <a:ext cx="7488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CHAPTER 3.</a:t>
            </a:r>
            <a:r>
              <a:rPr lang="de-DE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OPERATIONAL TECHNOLOGIES </a:t>
            </a:r>
            <a:endParaRPr lang="de-DE" b="1" i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1" name="Grafik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002116"/>
            <a:ext cx="4661535" cy="320400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041515" y="2988277"/>
            <a:ext cx="3994981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Ship</a:t>
            </a:r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sz="16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energy</a:t>
            </a:r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sz="16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efficiency</a:t>
            </a:r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sz="16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management</a:t>
            </a:r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(SEEMP) </a:t>
            </a:r>
            <a:endParaRPr lang="de-DE" sz="16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chteck 18"/>
          <p:cNvSpPr/>
          <p:nvPr/>
        </p:nvSpPr>
        <p:spPr>
          <a:xfrm>
            <a:off x="5220072" y="3612609"/>
            <a:ext cx="3815138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E</a:t>
            </a:r>
            <a:r>
              <a:rPr lang="de-DE" sz="16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nergy</a:t>
            </a:r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sz="16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efficient</a:t>
            </a:r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operational </a:t>
            </a:r>
            <a:r>
              <a:rPr lang="de-DE" sz="16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i</a:t>
            </a:r>
            <a:r>
              <a:rPr lang="de-DE" sz="16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ndicator</a:t>
            </a:r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(EEOI) </a:t>
            </a:r>
            <a:endParaRPr lang="de-DE" sz="16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5940152" y="4255599"/>
            <a:ext cx="2736304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Hull </a:t>
            </a:r>
            <a:r>
              <a:rPr lang="de-DE" sz="16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condition</a:t>
            </a:r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sz="16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management</a:t>
            </a:r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de-DE" sz="16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5796136" y="4904617"/>
            <a:ext cx="2845094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i="1" dirty="0" err="1">
                <a:solidFill>
                  <a:schemeClr val="bg1"/>
                </a:solidFill>
                <a:latin typeface="Calibri" panose="020F0502020204030204" pitchFamily="34" charset="0"/>
              </a:rPr>
              <a:t>S</a:t>
            </a:r>
            <a:r>
              <a:rPr lang="de-DE" sz="16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hip</a:t>
            </a:r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sz="16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machinery</a:t>
            </a:r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sz="16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management</a:t>
            </a:r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de-DE" sz="16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Rechteck 21"/>
          <p:cNvSpPr/>
          <p:nvPr/>
        </p:nvSpPr>
        <p:spPr>
          <a:xfrm>
            <a:off x="5436096" y="5524249"/>
            <a:ext cx="1800200" cy="33855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de-DE" sz="16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Trim</a:t>
            </a:r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de-DE" sz="1600" i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optimisation</a:t>
            </a:r>
            <a:r>
              <a:rPr lang="de-DE" sz="1600" i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de-DE" sz="1600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27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>
          <a:xfrm>
            <a:off x="3919573" y="-15117"/>
            <a:ext cx="5224427" cy="568032"/>
          </a:xfrm>
          <a:prstGeom prst="rect">
            <a:avLst/>
          </a:prstGeom>
          <a:solidFill>
            <a:schemeClr val="bg1">
              <a:lumMod val="50000"/>
            </a:schemeClr>
          </a:solidFill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>
                <a:ln w="3175" cmpd="sng">
                  <a:solidFill>
                    <a:schemeClr val="lt1">
                      <a:hueOff val="0"/>
                      <a:satOff val="0"/>
                      <a:lumOff val="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GREEN SHIP DESIGN AND TECHNOLOGY</a:t>
            </a:r>
            <a:endParaRPr lang="de-DE" sz="2400" dirty="0">
              <a:ln w="3175" cmpd="sng">
                <a:solidFill>
                  <a:schemeClr val="lt1">
                    <a:hueOff val="0"/>
                    <a:satOff val="0"/>
                    <a:lumOff val="0"/>
                    <a:alpha val="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737842"/>
            <a:ext cx="7019925" cy="2419350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0" y="980728"/>
            <a:ext cx="3059832" cy="432048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000" b="1" dirty="0" smtClean="0">
                <a:ln w="3175" cmpd="sng">
                  <a:solidFill>
                    <a:schemeClr val="lt1">
                      <a:hueOff val="0"/>
                      <a:satOff val="0"/>
                      <a:lumOff val="0"/>
                      <a:alpha val="0"/>
                    </a:schemeClr>
                  </a:solidFill>
                </a:ln>
                <a:solidFill>
                  <a:schemeClr val="bg1"/>
                </a:solidFill>
                <a:effectLst>
                  <a:outerShdw blurRad="19685" dist="12700" dir="5400000" algn="tl">
                    <a:schemeClr val="accent1">
                      <a:satMod val="130000"/>
                      <a:alpha val="60000"/>
                    </a:schemeClr>
                  </a:outerShdw>
                  <a:reflection blurRad="9995" stA="55000" endPos="48000" dist="495" dir="5400000" sy="-100000" algn="bl"/>
                </a:effectLst>
                <a:latin typeface="Calibri" panose="020F0502020204030204" pitchFamily="34" charset="0"/>
                <a:cs typeface="Arial" panose="020B0604020202020204" pitchFamily="34" charset="0"/>
              </a:rPr>
              <a:t>INDIVIDUAL ASSIGNMENT:</a:t>
            </a:r>
            <a:endParaRPr lang="de-DE" sz="2000" dirty="0">
              <a:ln w="3175" cmpd="sng">
                <a:solidFill>
                  <a:schemeClr val="lt1">
                    <a:hueOff val="0"/>
                    <a:satOff val="0"/>
                    <a:lumOff val="0"/>
                    <a:alpha val="0"/>
                  </a:schemeClr>
                </a:solidFill>
              </a:ln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547664" y="2276872"/>
            <a:ext cx="75963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PART </a:t>
            </a:r>
            <a:r>
              <a:rPr lang="de-DE" b="1" i="1" dirty="0">
                <a:solidFill>
                  <a:srgbClr val="C00000"/>
                </a:solidFill>
                <a:latin typeface="Calibri" panose="020F0502020204030204" pitchFamily="34" charset="0"/>
              </a:rPr>
              <a:t>2.</a:t>
            </a:r>
            <a:r>
              <a:rPr lang="de-DE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Calibri" panose="020F0502020204030204" pitchFamily="34" charset="0"/>
              </a:rPr>
              <a:t>Practical</a:t>
            </a:r>
            <a:r>
              <a:rPr lang="de-DE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Calibri" panose="020F0502020204030204" pitchFamily="34" charset="0"/>
              </a:rPr>
              <a:t>application</a:t>
            </a:r>
            <a:r>
              <a:rPr lang="de-DE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de-DE" dirty="0" err="1">
                <a:solidFill>
                  <a:srgbClr val="C00000"/>
                </a:solidFill>
                <a:latin typeface="Calibri" panose="020F0502020204030204" pitchFamily="34" charset="0"/>
              </a:rPr>
              <a:t>of</a:t>
            </a:r>
            <a:r>
              <a:rPr lang="de-DE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concepts</a:t>
            </a:r>
            <a:r>
              <a:rPr lang="de-DE" dirty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de-DE" b="1" i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CONCEPT </a:t>
            </a:r>
            <a:r>
              <a:rPr lang="de-DE" b="1" i="1" dirty="0">
                <a:solidFill>
                  <a:srgbClr val="C00000"/>
                </a:solidFill>
                <a:latin typeface="Calibri" panose="020F0502020204030204" pitchFamily="34" charset="0"/>
              </a:rPr>
              <a:t>DESIGN OF A PROJECT SHIP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088" y="3136733"/>
            <a:ext cx="6743075" cy="314096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0415" y="3136733"/>
            <a:ext cx="7007174" cy="3241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1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egment">
  <a:themeElements>
    <a:clrScheme name="Segment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gmen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gment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0</TotalTime>
  <Words>658</Words>
  <Application>Microsoft Office PowerPoint</Application>
  <PresentationFormat>Bildschirmpräsentation (4:3)</PresentationFormat>
  <Paragraphs>147</Paragraphs>
  <Slides>15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Calibri</vt:lpstr>
      <vt:lpstr>Century Gothic</vt:lpstr>
      <vt:lpstr>Times New Roman</vt:lpstr>
      <vt:lpstr>Wingdings 3</vt:lpstr>
      <vt:lpstr>Segment</vt:lpstr>
      <vt:lpstr>PowerPoint-Präsentation</vt:lpstr>
      <vt:lpstr>SUPERVISOR:</vt:lpstr>
      <vt:lpstr>MAIN GOAL: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Jade Hochschule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Chiotoroiu, Laurentiu</dc:creator>
  <cp:lastModifiedBy>la1004@hs-woe.de</cp:lastModifiedBy>
  <cp:revision>208</cp:revision>
  <dcterms:created xsi:type="dcterms:W3CDTF">2015-03-04T17:40:41Z</dcterms:created>
  <dcterms:modified xsi:type="dcterms:W3CDTF">2018-09-14T09:50:01Z</dcterms:modified>
</cp:coreProperties>
</file>